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8" r:id="rId1"/>
  </p:sldMasterIdLst>
  <p:sldIdLst>
    <p:sldId id="256" r:id="rId2"/>
    <p:sldId id="281" r:id="rId3"/>
    <p:sldId id="282" r:id="rId4"/>
    <p:sldId id="262" r:id="rId5"/>
    <p:sldId id="263" r:id="rId6"/>
    <p:sldId id="265" r:id="rId7"/>
    <p:sldId id="266" r:id="rId8"/>
    <p:sldId id="267" r:id="rId9"/>
    <p:sldId id="268" r:id="rId10"/>
    <p:sldId id="280" r:id="rId11"/>
    <p:sldId id="260" r:id="rId12"/>
    <p:sldId id="261" r:id="rId13"/>
    <p:sldId id="271" r:id="rId14"/>
    <p:sldId id="272" r:id="rId15"/>
    <p:sldId id="273" r:id="rId16"/>
    <p:sldId id="28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014" autoAdjust="0"/>
    <p:restoredTop sz="94660"/>
  </p:normalViewPr>
  <p:slideViewPr>
    <p:cSldViewPr snapToGrid="0">
      <p:cViewPr varScale="1">
        <p:scale>
          <a:sx n="40" d="100"/>
          <a:sy n="40" d="100"/>
        </p:scale>
        <p:origin x="-138" y="-7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9E5F4A-1C54-482C-A9C1-D6BAD90289FB}"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1872896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9E5F4A-1C54-482C-A9C1-D6BAD90289FB}"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1079577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9E5F4A-1C54-482C-A9C1-D6BAD90289FB}"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D8C9-A9A1-41F0-AFD8-5A8D95125EC9}"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37747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9E5F4A-1C54-482C-A9C1-D6BAD90289FB}"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36735582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9E5F4A-1C54-482C-A9C1-D6BAD90289FB}"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D8C9-A9A1-41F0-AFD8-5A8D95125EC9}"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50079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9E5F4A-1C54-482C-A9C1-D6BAD90289FB}"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2115317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9E5F4A-1C54-482C-A9C1-D6BAD90289FB}"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1310304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9E5F4A-1C54-482C-A9C1-D6BAD90289FB}"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1709624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9E5F4A-1C54-482C-A9C1-D6BAD90289FB}"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309996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9E5F4A-1C54-482C-A9C1-D6BAD90289FB}"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3344083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9E5F4A-1C54-482C-A9C1-D6BAD90289FB}" type="datetimeFigureOut">
              <a:rPr lang="en-US" smtClean="0"/>
              <a:pPr/>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1592910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9E5F4A-1C54-482C-A9C1-D6BAD90289FB}" type="datetimeFigureOut">
              <a:rPr lang="en-US" smtClean="0"/>
              <a:pPr/>
              <a:t>8/25/2015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2571427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9E5F4A-1C54-482C-A9C1-D6BAD90289FB}" type="datetimeFigureOut">
              <a:rPr lang="en-US" smtClean="0"/>
              <a:pPr/>
              <a:t>8/25/2015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616385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E5F4A-1C54-482C-A9C1-D6BAD90289FB}" type="datetimeFigureOut">
              <a:rPr lang="en-US" smtClean="0"/>
              <a:pPr/>
              <a:t>8/25/2015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2117602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9E5F4A-1C54-482C-A9C1-D6BAD90289FB}" type="datetimeFigureOut">
              <a:rPr lang="en-US" smtClean="0"/>
              <a:pPr/>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178451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3D8C9-A9A1-41F0-AFD8-5A8D95125EC9}" type="slidenum">
              <a:rPr lang="en-US" smtClean="0"/>
              <a:pPr/>
              <a:t>‹#›</a:t>
            </a:fld>
            <a:endParaRPr lang="en-US"/>
          </a:p>
        </p:txBody>
      </p:sp>
      <p:sp>
        <p:nvSpPr>
          <p:cNvPr id="5" name="Date Placeholder 4"/>
          <p:cNvSpPr>
            <a:spLocks noGrp="1"/>
          </p:cNvSpPr>
          <p:nvPr>
            <p:ph type="dt" sz="half" idx="10"/>
          </p:nvPr>
        </p:nvSpPr>
        <p:spPr/>
        <p:txBody>
          <a:bodyPr/>
          <a:lstStyle/>
          <a:p>
            <a:fld id="{4E9E5F4A-1C54-482C-A9C1-D6BAD90289FB}" type="datetimeFigureOut">
              <a:rPr lang="en-US" smtClean="0"/>
              <a:pPr/>
              <a:t>8/25/2015</a:t>
            </a:fld>
            <a:endParaRPr lang="en-US"/>
          </a:p>
        </p:txBody>
      </p:sp>
    </p:spTree>
    <p:extLst>
      <p:ext uri="{BB962C8B-B14F-4D97-AF65-F5344CB8AC3E}">
        <p14:creationId xmlns:p14="http://schemas.microsoft.com/office/powerpoint/2010/main" val="1706205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E9E5F4A-1C54-482C-A9C1-D6BAD90289FB}" type="datetimeFigureOut">
              <a:rPr lang="en-US" smtClean="0"/>
              <a:pPr/>
              <a:t>8/25/2015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B13D8C9-A9A1-41F0-AFD8-5A8D95125EC9}" type="slidenum">
              <a:rPr lang="en-US" smtClean="0"/>
              <a:pPr/>
              <a:t>‹#›</a:t>
            </a:fld>
            <a:endParaRPr lang="en-US"/>
          </a:p>
        </p:txBody>
      </p:sp>
    </p:spTree>
    <p:extLst>
      <p:ext uri="{BB962C8B-B14F-4D97-AF65-F5344CB8AC3E}">
        <p14:creationId xmlns:p14="http://schemas.microsoft.com/office/powerpoint/2010/main" val="2119441030"/>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 id="2147483911" r:id="rId13"/>
    <p:sldLayoutId id="2147483912" r:id="rId14"/>
    <p:sldLayoutId id="2147483913" r:id="rId15"/>
    <p:sldLayoutId id="214748391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Rogalski.Daniel.10034769@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to Mr. </a:t>
            </a:r>
            <a:r>
              <a:rPr lang="en-US" dirty="0" err="1" smtClean="0"/>
              <a:t>Rogalski’s</a:t>
            </a:r>
            <a:r>
              <a:rPr lang="en-US" dirty="0" smtClean="0"/>
              <a:t> Study Skills Class</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Mr. </a:t>
            </a:r>
            <a:r>
              <a:rPr lang="en-US" dirty="0" err="1" smtClean="0"/>
              <a:t>Rogalski</a:t>
            </a:r>
            <a:endParaRPr lang="en-US" dirty="0" smtClean="0"/>
          </a:p>
          <a:p>
            <a:r>
              <a:rPr lang="en-US" dirty="0" smtClean="0"/>
              <a:t>Study Skills</a:t>
            </a:r>
          </a:p>
          <a:p>
            <a:r>
              <a:rPr lang="en-US" dirty="0" smtClean="0"/>
              <a:t>Chaparral High School</a:t>
            </a:r>
          </a:p>
          <a:p>
            <a:r>
              <a:rPr lang="en-US" dirty="0" smtClean="0"/>
              <a:t>Room 321</a:t>
            </a:r>
            <a:endParaRPr lang="en-US" dirty="0"/>
          </a:p>
        </p:txBody>
      </p:sp>
    </p:spTree>
    <p:extLst>
      <p:ext uri="{BB962C8B-B14F-4D97-AF65-F5344CB8AC3E}">
        <p14:creationId xmlns:p14="http://schemas.microsoft.com/office/powerpoint/2010/main" val="3750535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More to come throughout the year</a:t>
            </a:r>
            <a:endParaRPr lang="en-US" dirty="0"/>
          </a:p>
        </p:txBody>
      </p:sp>
      <p:sp>
        <p:nvSpPr>
          <p:cNvPr id="2" name="Content Placeholder 1"/>
          <p:cNvSpPr>
            <a:spLocks noGrp="1"/>
          </p:cNvSpPr>
          <p:nvPr>
            <p:ph idx="1"/>
          </p:nvPr>
        </p:nvSpPr>
        <p:spPr/>
        <p:txBody>
          <a:bodyPr/>
          <a:lstStyle/>
          <a:p>
            <a:r>
              <a:rPr lang="en-US" dirty="0" smtClean="0"/>
              <a:t>There will be changes to the rules and procedures</a:t>
            </a:r>
          </a:p>
          <a:p>
            <a:pPr lvl="1"/>
            <a:r>
              <a:rPr lang="en-US" dirty="0" smtClean="0"/>
              <a:t>Changes will benefit the student and teacher.</a:t>
            </a:r>
          </a:p>
          <a:p>
            <a:r>
              <a:rPr lang="en-US" dirty="0" smtClean="0"/>
              <a:t>What doesn’t work will be removed, what works will be kept.</a:t>
            </a:r>
            <a:endParaRPr lang="en-US" dirty="0"/>
          </a:p>
        </p:txBody>
      </p:sp>
    </p:spTree>
    <p:extLst>
      <p:ext uri="{BB962C8B-B14F-4D97-AF65-F5344CB8AC3E}">
        <p14:creationId xmlns:p14="http://schemas.microsoft.com/office/powerpoint/2010/main" val="1000167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Teacher	</a:t>
            </a:r>
            <a:endParaRPr lang="en-US" dirty="0"/>
          </a:p>
        </p:txBody>
      </p:sp>
      <p:sp>
        <p:nvSpPr>
          <p:cNvPr id="3" name="Content Placeholder 2"/>
          <p:cNvSpPr>
            <a:spLocks noGrp="1"/>
          </p:cNvSpPr>
          <p:nvPr>
            <p:ph idx="1"/>
          </p:nvPr>
        </p:nvSpPr>
        <p:spPr/>
        <p:txBody>
          <a:bodyPr>
            <a:normAutofit/>
          </a:bodyPr>
          <a:lstStyle/>
          <a:p>
            <a:r>
              <a:rPr lang="en-US" dirty="0" smtClean="0"/>
              <a:t>Graduated from the University of Nevada, Las Vegas – 2010</a:t>
            </a:r>
          </a:p>
          <a:p>
            <a:pPr lvl="1"/>
            <a:r>
              <a:rPr lang="en-US" dirty="0" smtClean="0"/>
              <a:t>Bachelor’s of Science</a:t>
            </a:r>
          </a:p>
          <a:p>
            <a:r>
              <a:rPr lang="en-US" dirty="0" smtClean="0"/>
              <a:t>Studied Curriculum and Instruction: Secondary Education</a:t>
            </a:r>
          </a:p>
          <a:p>
            <a:pPr lvl="1"/>
            <a:r>
              <a:rPr lang="en-US" dirty="0" smtClean="0"/>
              <a:t>Social Studies</a:t>
            </a:r>
          </a:p>
          <a:p>
            <a:pPr lvl="1"/>
            <a:r>
              <a:rPr lang="en-US" dirty="0" smtClean="0"/>
              <a:t>English</a:t>
            </a:r>
          </a:p>
          <a:p>
            <a:r>
              <a:rPr lang="en-US" dirty="0" smtClean="0"/>
              <a:t>4</a:t>
            </a:r>
            <a:r>
              <a:rPr lang="en-US" baseline="30000" dirty="0" smtClean="0"/>
              <a:t>th</a:t>
            </a:r>
            <a:r>
              <a:rPr lang="en-US" dirty="0" smtClean="0"/>
              <a:t> year teacher – </a:t>
            </a:r>
          </a:p>
          <a:p>
            <a:pPr lvl="1"/>
            <a:r>
              <a:rPr lang="en-US" dirty="0" smtClean="0"/>
              <a:t>4</a:t>
            </a:r>
            <a:r>
              <a:rPr lang="en-US" baseline="30000" dirty="0" smtClean="0"/>
              <a:t>th</a:t>
            </a:r>
            <a:r>
              <a:rPr lang="en-US" dirty="0" smtClean="0"/>
              <a:t> year at Chaparral</a:t>
            </a:r>
          </a:p>
          <a:p>
            <a:r>
              <a:rPr lang="en-US" dirty="0" smtClean="0"/>
              <a:t>Completed Masters in Curriculum and Instruction: Educational Technology</a:t>
            </a:r>
          </a:p>
          <a:p>
            <a:pPr lvl="1"/>
            <a:r>
              <a:rPr lang="en-US" dirty="0" err="1" smtClean="0"/>
              <a:t>Touro</a:t>
            </a:r>
            <a:r>
              <a:rPr lang="en-US" dirty="0" smtClean="0"/>
              <a:t> University</a:t>
            </a:r>
            <a:endParaRPr lang="en-US" dirty="0"/>
          </a:p>
        </p:txBody>
      </p:sp>
    </p:spTree>
    <p:extLst>
      <p:ext uri="{BB962C8B-B14F-4D97-AF65-F5344CB8AC3E}">
        <p14:creationId xmlns:p14="http://schemas.microsoft.com/office/powerpoint/2010/main" val="4221141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will need for class	</a:t>
            </a:r>
            <a:endParaRPr lang="en-US" dirty="0"/>
          </a:p>
        </p:txBody>
      </p:sp>
      <p:sp>
        <p:nvSpPr>
          <p:cNvPr id="3" name="Content Placeholder 2"/>
          <p:cNvSpPr>
            <a:spLocks noGrp="1"/>
          </p:cNvSpPr>
          <p:nvPr>
            <p:ph idx="1"/>
          </p:nvPr>
        </p:nvSpPr>
        <p:spPr/>
        <p:txBody>
          <a:bodyPr>
            <a:normAutofit fontScale="92500" lnSpcReduction="10000"/>
          </a:bodyPr>
          <a:lstStyle/>
          <a:p>
            <a:pPr lvl="0" fontAlgn="base"/>
            <a:r>
              <a:rPr lang="en-US" sz="4800" dirty="0"/>
              <a:t>Pen or pencil</a:t>
            </a:r>
          </a:p>
          <a:p>
            <a:pPr lvl="0" fontAlgn="base"/>
            <a:r>
              <a:rPr lang="en-US" sz="4800" dirty="0"/>
              <a:t>Three-ring binder</a:t>
            </a:r>
          </a:p>
          <a:p>
            <a:pPr lvl="0" fontAlgn="base"/>
            <a:r>
              <a:rPr lang="en-US" sz="4800" dirty="0"/>
              <a:t>Notebook paper</a:t>
            </a:r>
          </a:p>
          <a:p>
            <a:pPr lvl="0" fontAlgn="base"/>
            <a:r>
              <a:rPr lang="en-US" sz="4800" dirty="0"/>
              <a:t>Flash (jump/thumb/USB) drive</a:t>
            </a:r>
          </a:p>
          <a:p>
            <a:pPr lvl="0" fontAlgn="base"/>
            <a:r>
              <a:rPr lang="en-US" sz="4800" dirty="0"/>
              <a:t>G-mail account</a:t>
            </a:r>
          </a:p>
          <a:p>
            <a:endParaRPr lang="en-US" dirty="0"/>
          </a:p>
        </p:txBody>
      </p:sp>
    </p:spTree>
    <p:extLst>
      <p:ext uri="{BB962C8B-B14F-4D97-AF65-F5344CB8AC3E}">
        <p14:creationId xmlns:p14="http://schemas.microsoft.com/office/powerpoint/2010/main" val="3784940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Procedures</a:t>
            </a:r>
            <a:endParaRPr lang="en-US" dirty="0"/>
          </a:p>
        </p:txBody>
      </p:sp>
      <p:sp>
        <p:nvSpPr>
          <p:cNvPr id="3" name="Content Placeholder 2"/>
          <p:cNvSpPr>
            <a:spLocks noGrp="1"/>
          </p:cNvSpPr>
          <p:nvPr>
            <p:ph idx="1"/>
          </p:nvPr>
        </p:nvSpPr>
        <p:spPr/>
        <p:txBody>
          <a:bodyPr>
            <a:normAutofit/>
          </a:bodyPr>
          <a:lstStyle/>
          <a:p>
            <a:r>
              <a:rPr lang="en-US" dirty="0" smtClean="0"/>
              <a:t>What they are:</a:t>
            </a:r>
          </a:p>
          <a:p>
            <a:pPr marL="914400" lvl="1" indent="-457200">
              <a:buFont typeface="+mj-lt"/>
              <a:buAutoNum type="arabicPeriod"/>
            </a:pPr>
            <a:r>
              <a:rPr lang="en-US" dirty="0" smtClean="0"/>
              <a:t>In class rules</a:t>
            </a:r>
          </a:p>
          <a:p>
            <a:pPr marL="914400" lvl="1" indent="-457200">
              <a:buFont typeface="+mj-lt"/>
              <a:buAutoNum type="arabicPeriod"/>
            </a:pPr>
            <a:r>
              <a:rPr lang="en-US" dirty="0" smtClean="0"/>
              <a:t>“Attention” – Classroom Management</a:t>
            </a:r>
          </a:p>
          <a:p>
            <a:pPr marL="914400" lvl="1" indent="-457200">
              <a:buFont typeface="+mj-lt"/>
              <a:buAutoNum type="arabicPeriod"/>
            </a:pPr>
            <a:r>
              <a:rPr lang="en-US" dirty="0" smtClean="0"/>
              <a:t>Note-taking procedures</a:t>
            </a:r>
          </a:p>
          <a:p>
            <a:pPr lvl="2"/>
            <a:r>
              <a:rPr lang="en-US" dirty="0" smtClean="0"/>
              <a:t>Lecture</a:t>
            </a:r>
          </a:p>
          <a:p>
            <a:pPr lvl="2"/>
            <a:r>
              <a:rPr lang="en-US" dirty="0" smtClean="0"/>
              <a:t>Cornell</a:t>
            </a:r>
          </a:p>
          <a:p>
            <a:pPr marL="914400" lvl="1" indent="-457200">
              <a:buFont typeface="+mj-lt"/>
              <a:buAutoNum type="arabicPeriod"/>
            </a:pPr>
            <a:r>
              <a:rPr lang="en-US" dirty="0" smtClean="0"/>
              <a:t>Gmail </a:t>
            </a:r>
            <a:r>
              <a:rPr lang="en-US" dirty="0" smtClean="0"/>
              <a:t>Account</a:t>
            </a:r>
          </a:p>
          <a:p>
            <a:r>
              <a:rPr lang="en-US" dirty="0" smtClean="0"/>
              <a:t>We are going to write down the In-Class Procedures.</a:t>
            </a:r>
          </a:p>
          <a:p>
            <a:pPr lvl="1"/>
            <a:r>
              <a:rPr lang="en-US" dirty="0" smtClean="0"/>
              <a:t>They are to be kept inside your notebook FOREVER!</a:t>
            </a:r>
            <a:endParaRPr lang="en-US" dirty="0"/>
          </a:p>
        </p:txBody>
      </p:sp>
    </p:spTree>
    <p:extLst>
      <p:ext uri="{BB962C8B-B14F-4D97-AF65-F5344CB8AC3E}">
        <p14:creationId xmlns:p14="http://schemas.microsoft.com/office/powerpoint/2010/main" val="515713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In-Class Rules</a:t>
            </a:r>
            <a:endParaRPr lang="en-US" dirty="0"/>
          </a:p>
        </p:txBody>
      </p:sp>
      <p:sp>
        <p:nvSpPr>
          <p:cNvPr id="3" name="Content Placeholder 2"/>
          <p:cNvSpPr>
            <a:spLocks noGrp="1"/>
          </p:cNvSpPr>
          <p:nvPr>
            <p:ph idx="1"/>
          </p:nvPr>
        </p:nvSpPr>
        <p:spPr/>
        <p:txBody>
          <a:bodyPr/>
          <a:lstStyle/>
          <a:p>
            <a:pPr lvl="0"/>
            <a:r>
              <a:rPr lang="en-US" dirty="0"/>
              <a:t>Follow all directions.</a:t>
            </a:r>
          </a:p>
          <a:p>
            <a:pPr lvl="0"/>
            <a:r>
              <a:rPr lang="en-US" dirty="0"/>
              <a:t>Be in your seat when the bell rings, start on your journal.</a:t>
            </a:r>
          </a:p>
          <a:p>
            <a:pPr lvl="0"/>
            <a:r>
              <a:rPr lang="en-US" dirty="0"/>
              <a:t>Keep hands, feet, and objects to yourself.</a:t>
            </a:r>
          </a:p>
          <a:p>
            <a:pPr lvl="0"/>
            <a:r>
              <a:rPr lang="en-US" dirty="0"/>
              <a:t>No swearing, yelling or screaming please</a:t>
            </a:r>
            <a:r>
              <a:rPr lang="en-US" dirty="0" smtClean="0"/>
              <a:t>.</a:t>
            </a:r>
          </a:p>
          <a:p>
            <a:pPr lvl="0"/>
            <a:r>
              <a:rPr lang="en-US" dirty="0" smtClean="0"/>
              <a:t>No Sleeping!</a:t>
            </a:r>
            <a:endParaRPr lang="en-US" dirty="0"/>
          </a:p>
          <a:p>
            <a:pPr lvl="0"/>
            <a:r>
              <a:rPr lang="en-US" dirty="0"/>
              <a:t>Learn! Have fun! Enjoy the class!</a:t>
            </a:r>
          </a:p>
          <a:p>
            <a:endParaRPr lang="en-US" dirty="0"/>
          </a:p>
        </p:txBody>
      </p:sp>
    </p:spTree>
    <p:extLst>
      <p:ext uri="{BB962C8B-B14F-4D97-AF65-F5344CB8AC3E}">
        <p14:creationId xmlns:p14="http://schemas.microsoft.com/office/powerpoint/2010/main" val="2039969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Attention Rules</a:t>
            </a:r>
            <a:endParaRPr lang="en-US" dirty="0"/>
          </a:p>
        </p:txBody>
      </p:sp>
      <p:sp>
        <p:nvSpPr>
          <p:cNvPr id="3" name="Content Placeholder 2"/>
          <p:cNvSpPr>
            <a:spLocks noGrp="1"/>
          </p:cNvSpPr>
          <p:nvPr>
            <p:ph idx="1"/>
          </p:nvPr>
        </p:nvSpPr>
        <p:spPr/>
        <p:txBody>
          <a:bodyPr/>
          <a:lstStyle/>
          <a:p>
            <a:pPr marL="0" indent="0">
              <a:buNone/>
            </a:pPr>
            <a:r>
              <a:rPr lang="en-US" dirty="0"/>
              <a:t>When the teacher says: </a:t>
            </a:r>
            <a:r>
              <a:rPr lang="en-US" b="1" dirty="0"/>
              <a:t>“Attention.”</a:t>
            </a:r>
            <a:endParaRPr lang="en-US" dirty="0"/>
          </a:p>
          <a:p>
            <a:pPr marL="514350" lvl="0" indent="-514350">
              <a:buFont typeface="+mj-lt"/>
              <a:buAutoNum type="arabicPeriod"/>
            </a:pPr>
            <a:r>
              <a:rPr lang="en-US" dirty="0"/>
              <a:t>Stop what you are doing.</a:t>
            </a:r>
          </a:p>
          <a:p>
            <a:pPr marL="514350" lvl="0" indent="-514350">
              <a:buFont typeface="+mj-lt"/>
              <a:buAutoNum type="arabicPeriod"/>
            </a:pPr>
            <a:r>
              <a:rPr lang="en-US" dirty="0"/>
              <a:t>Stop talking, get others around you to stop.</a:t>
            </a:r>
          </a:p>
          <a:p>
            <a:pPr marL="514350" lvl="0" indent="-514350">
              <a:buFont typeface="+mj-lt"/>
              <a:buAutoNum type="arabicPeriod"/>
            </a:pPr>
            <a:r>
              <a:rPr lang="en-US" dirty="0"/>
              <a:t>Face the teacher.</a:t>
            </a:r>
          </a:p>
          <a:p>
            <a:pPr marL="514350" lvl="0" indent="-514350">
              <a:buFont typeface="+mj-lt"/>
              <a:buAutoNum type="arabicPeriod"/>
            </a:pPr>
            <a:r>
              <a:rPr lang="en-US" dirty="0"/>
              <a:t>Remain quiet.</a:t>
            </a:r>
          </a:p>
          <a:p>
            <a:pPr marL="0" indent="0">
              <a:buNone/>
            </a:pPr>
            <a:r>
              <a:rPr lang="en-US" b="1" dirty="0"/>
              <a:t>The teacher needs this to happen quickly to give directions to the class.</a:t>
            </a:r>
            <a:endParaRPr lang="en-US" dirty="0"/>
          </a:p>
          <a:p>
            <a:pPr marL="0" indent="0">
              <a:buNone/>
            </a:pPr>
            <a:r>
              <a:rPr lang="en-US" b="1" dirty="0"/>
              <a:t> </a:t>
            </a:r>
            <a:r>
              <a:rPr lang="en-US" b="1" dirty="0" smtClean="0"/>
              <a:t>Thank </a:t>
            </a:r>
            <a:r>
              <a:rPr lang="en-US" b="1" dirty="0"/>
              <a:t>you!</a:t>
            </a:r>
            <a:endParaRPr lang="en-US" dirty="0"/>
          </a:p>
          <a:p>
            <a:endParaRPr lang="en-US" dirty="0"/>
          </a:p>
        </p:txBody>
      </p:sp>
    </p:spTree>
    <p:extLst>
      <p:ext uri="{BB962C8B-B14F-4D97-AF65-F5344CB8AC3E}">
        <p14:creationId xmlns:p14="http://schemas.microsoft.com/office/powerpoint/2010/main" val="2148720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Gmail Account</a:t>
            </a:r>
            <a:endParaRPr lang="en-US" dirty="0"/>
          </a:p>
        </p:txBody>
      </p:sp>
      <p:sp>
        <p:nvSpPr>
          <p:cNvPr id="2" name="Content Placeholder 1"/>
          <p:cNvSpPr>
            <a:spLocks noGrp="1"/>
          </p:cNvSpPr>
          <p:nvPr>
            <p:ph idx="1"/>
          </p:nvPr>
        </p:nvSpPr>
        <p:spPr/>
        <p:txBody>
          <a:bodyPr/>
          <a:lstStyle/>
          <a:p>
            <a:r>
              <a:rPr lang="en-US" dirty="0" smtClean="0"/>
              <a:t>A Gmail account will be needed.</a:t>
            </a:r>
          </a:p>
          <a:p>
            <a:r>
              <a:rPr lang="en-US" dirty="0" smtClean="0"/>
              <a:t>Create a </a:t>
            </a:r>
            <a:r>
              <a:rPr lang="en-US" dirty="0" err="1" smtClean="0"/>
              <a:t>gmail</a:t>
            </a:r>
            <a:r>
              <a:rPr lang="en-US" dirty="0" smtClean="0"/>
              <a:t> account for school.</a:t>
            </a:r>
          </a:p>
          <a:p>
            <a:pPr lvl="1"/>
            <a:r>
              <a:rPr lang="en-US" dirty="0" smtClean="0"/>
              <a:t>Last Name, First Name, Student Number.</a:t>
            </a:r>
          </a:p>
          <a:p>
            <a:pPr lvl="2"/>
            <a:r>
              <a:rPr lang="en-US" dirty="0" smtClean="0"/>
              <a:t>i.e. – </a:t>
            </a:r>
            <a:r>
              <a:rPr lang="en-US" dirty="0" smtClean="0">
                <a:hlinkClick r:id="rId2"/>
              </a:rPr>
              <a:t>Rogalski.Daniel.10034769@gmail.com</a:t>
            </a:r>
            <a:endParaRPr lang="en-US" dirty="0" smtClean="0"/>
          </a:p>
          <a:p>
            <a:r>
              <a:rPr lang="en-US" dirty="0" smtClean="0"/>
              <a:t>If you already have a </a:t>
            </a:r>
            <a:r>
              <a:rPr lang="en-US" dirty="0" err="1" smtClean="0"/>
              <a:t>gmail</a:t>
            </a:r>
            <a:r>
              <a:rPr lang="en-US" dirty="0" smtClean="0"/>
              <a:t> account:  Add your whole name and student number as a Signature.</a:t>
            </a:r>
          </a:p>
          <a:p>
            <a:pPr lvl="1"/>
            <a:r>
              <a:rPr lang="en-US" dirty="0" smtClean="0"/>
              <a:t>Go to Settings – top right of Gmail Inbox.</a:t>
            </a:r>
          </a:p>
          <a:p>
            <a:pPr lvl="1"/>
            <a:r>
              <a:rPr lang="en-US" dirty="0" smtClean="0"/>
              <a:t>Scroll down to the Signature box</a:t>
            </a:r>
          </a:p>
          <a:p>
            <a:pPr lvl="1"/>
            <a:r>
              <a:rPr lang="en-US" dirty="0" smtClean="0"/>
              <a:t>Create Signature.</a:t>
            </a:r>
            <a:endParaRPr lang="en-US" dirty="0"/>
          </a:p>
        </p:txBody>
      </p:sp>
    </p:spTree>
    <p:extLst>
      <p:ext uri="{BB962C8B-B14F-4D97-AF65-F5344CB8AC3E}">
        <p14:creationId xmlns:p14="http://schemas.microsoft.com/office/powerpoint/2010/main" val="3561501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Yearbook</a:t>
            </a:r>
            <a:endParaRPr lang="en-US" dirty="0"/>
          </a:p>
        </p:txBody>
      </p:sp>
      <p:sp>
        <p:nvSpPr>
          <p:cNvPr id="2" name="Content Placeholder 1"/>
          <p:cNvSpPr>
            <a:spLocks noGrp="1"/>
          </p:cNvSpPr>
          <p:nvPr>
            <p:ph idx="1"/>
          </p:nvPr>
        </p:nvSpPr>
        <p:spPr/>
        <p:txBody>
          <a:bodyPr>
            <a:normAutofit/>
          </a:bodyPr>
          <a:lstStyle/>
          <a:p>
            <a:r>
              <a:rPr lang="en-US" dirty="0"/>
              <a:t>Yearbook will focus on the planning, creation, selling, financing, and distribution of Chaparral High School Yearbook.  The finished product will be completely student-generated. The fundamentals of yearbook journalism include coverage of the year’s events, ethics, writing story copy, writing captions, creating sidebars, and photojournalism. Yearbook design includes creating aesthetically pleasing layouts, using enhancing graphics, and effectively using color. Integral to yearbook journalism is developing and carrying out a theme, both verbally and graphically, that suits Chaparral High School. Work outside of normal classroom hours will be necessary for this class.</a:t>
            </a:r>
          </a:p>
          <a:p>
            <a:endParaRPr lang="en-US" dirty="0"/>
          </a:p>
        </p:txBody>
      </p:sp>
    </p:spTree>
    <p:extLst>
      <p:ext uri="{BB962C8B-B14F-4D97-AF65-F5344CB8AC3E}">
        <p14:creationId xmlns:p14="http://schemas.microsoft.com/office/powerpoint/2010/main" val="274409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Course Goals</a:t>
            </a:r>
            <a:endParaRPr lang="en-US" dirty="0"/>
          </a:p>
        </p:txBody>
      </p:sp>
      <p:sp>
        <p:nvSpPr>
          <p:cNvPr id="2" name="Content Placeholder 1"/>
          <p:cNvSpPr>
            <a:spLocks noGrp="1"/>
          </p:cNvSpPr>
          <p:nvPr>
            <p:ph idx="1"/>
          </p:nvPr>
        </p:nvSpPr>
        <p:spPr/>
        <p:txBody>
          <a:bodyPr>
            <a:normAutofit fontScale="85000" lnSpcReduction="10000"/>
          </a:bodyPr>
          <a:lstStyle/>
          <a:p>
            <a:pPr lvl="0" fontAlgn="base"/>
            <a:r>
              <a:rPr lang="en-US" dirty="0"/>
              <a:t>Develop an understanding of the academic vocabulary associated with creating and publishing a yearbook.</a:t>
            </a:r>
          </a:p>
          <a:p>
            <a:pPr lvl="0" fontAlgn="base"/>
            <a:r>
              <a:rPr lang="en-US" dirty="0"/>
              <a:t>Demonstrate effective communication skills; oral and written.</a:t>
            </a:r>
          </a:p>
          <a:p>
            <a:pPr lvl="0" fontAlgn="base"/>
            <a:r>
              <a:rPr lang="en-US" dirty="0"/>
              <a:t>Develop and apply basic journalism skills.</a:t>
            </a:r>
          </a:p>
          <a:p>
            <a:pPr lvl="0" fontAlgn="base"/>
            <a:r>
              <a:rPr lang="en-US" dirty="0"/>
              <a:t>Design aesthetically pleasing layouts, fluent copy and captions, and a consistent theme.</a:t>
            </a:r>
          </a:p>
          <a:p>
            <a:pPr lvl="0" fontAlgn="base"/>
            <a:r>
              <a:rPr lang="en-US" dirty="0"/>
              <a:t>Learn basic photography skills needed to record images that tell a story as well as a document an event.</a:t>
            </a:r>
          </a:p>
          <a:p>
            <a:pPr lvl="0" fontAlgn="base"/>
            <a:r>
              <a:rPr lang="en-US" dirty="0"/>
              <a:t>Understand and employ the ethical decisions inherent in making a yearbook.</a:t>
            </a:r>
          </a:p>
          <a:p>
            <a:pPr lvl="0" fontAlgn="base"/>
            <a:r>
              <a:rPr lang="en-US" dirty="0"/>
              <a:t>Develop an understanding of the yearbook business while participating in the gathering of business ads.</a:t>
            </a:r>
          </a:p>
          <a:p>
            <a:pPr lvl="0" fontAlgn="base"/>
            <a:r>
              <a:rPr lang="en-US" dirty="0"/>
              <a:t>Take responsibility for themselves, assist others when needed, and represent the yearbook staff in a positive way in the school community.</a:t>
            </a:r>
          </a:p>
          <a:p>
            <a:pPr lvl="0" fontAlgn="base"/>
            <a:r>
              <a:rPr lang="en-US" dirty="0"/>
              <a:t>Meet all deadlines in a professional manner.</a:t>
            </a:r>
          </a:p>
          <a:p>
            <a:endParaRPr lang="en-US" dirty="0"/>
          </a:p>
        </p:txBody>
      </p:sp>
    </p:spTree>
    <p:extLst>
      <p:ext uri="{BB962C8B-B14F-4D97-AF65-F5344CB8AC3E}">
        <p14:creationId xmlns:p14="http://schemas.microsoft.com/office/powerpoint/2010/main" val="2079164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Class Rules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Class Procedures:</a:t>
            </a:r>
            <a:endParaRPr lang="en-US" dirty="0"/>
          </a:p>
          <a:p>
            <a:pPr marL="0" indent="0">
              <a:buNone/>
            </a:pPr>
            <a:r>
              <a:rPr lang="en-US" dirty="0"/>
              <a:t> </a:t>
            </a:r>
          </a:p>
          <a:p>
            <a:pPr marL="0" indent="0">
              <a:buNone/>
            </a:pPr>
            <a:r>
              <a:rPr lang="en-US" dirty="0"/>
              <a:t>a) Materials – Pens or pencils, three ring binder for worksheets, </a:t>
            </a:r>
            <a:r>
              <a:rPr lang="en-US" dirty="0" smtClean="0"/>
              <a:t>paper</a:t>
            </a:r>
            <a:endParaRPr lang="en-US" dirty="0"/>
          </a:p>
          <a:p>
            <a:pPr marL="0" indent="0">
              <a:buNone/>
            </a:pPr>
            <a:r>
              <a:rPr lang="en-US" dirty="0"/>
              <a:t> </a:t>
            </a:r>
          </a:p>
          <a:p>
            <a:pPr marL="0" indent="0">
              <a:buNone/>
            </a:pPr>
            <a:r>
              <a:rPr lang="en-US" dirty="0"/>
              <a:t>b) Late Work – It is expected that students will complete all required work on time. Students failing to turn in work, or complete make-up work in a three day period.  Late work may receive a full grade if mastery of the material is shown.</a:t>
            </a:r>
          </a:p>
          <a:p>
            <a:pPr marL="0" indent="0">
              <a:buNone/>
            </a:pPr>
            <a:r>
              <a:rPr lang="en-US" dirty="0"/>
              <a:t> </a:t>
            </a:r>
          </a:p>
          <a:p>
            <a:pPr marL="0" indent="0">
              <a:buNone/>
            </a:pPr>
            <a:r>
              <a:rPr lang="en-US" dirty="0"/>
              <a:t>c) Testing Cycle – The school will be using a testing cycle where students will take at least one small, formative quiz on CCSS standards. The information from these exams will help both the student and teacher move towards reaching full mastery of the standards in time for the summative assessment.</a:t>
            </a:r>
          </a:p>
          <a:p>
            <a:endParaRPr lang="en-US" dirty="0"/>
          </a:p>
        </p:txBody>
      </p:sp>
    </p:spTree>
    <p:extLst>
      <p:ext uri="{BB962C8B-B14F-4D97-AF65-F5344CB8AC3E}">
        <p14:creationId xmlns:p14="http://schemas.microsoft.com/office/powerpoint/2010/main" val="2456678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Grading:</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Chaparral utilizes standardized grade weights and points in order to determine a student’s overall grade. The weights are as follows:</a:t>
            </a:r>
          </a:p>
          <a:p>
            <a:pPr marL="0" indent="0">
              <a:buNone/>
            </a:pPr>
            <a:r>
              <a:rPr lang="en-US" dirty="0"/>
              <a:t> </a:t>
            </a:r>
          </a:p>
          <a:p>
            <a:pPr marL="0" indent="0">
              <a:buNone/>
            </a:pPr>
            <a:r>
              <a:rPr lang="en-US" dirty="0"/>
              <a:t>Summative Assessments/Projects:  ~50%</a:t>
            </a:r>
          </a:p>
          <a:p>
            <a:pPr marL="0" indent="0">
              <a:buNone/>
            </a:pPr>
            <a:r>
              <a:rPr lang="en-US" dirty="0"/>
              <a:t>Quizzes: ~ 20%</a:t>
            </a:r>
          </a:p>
          <a:p>
            <a:pPr marL="0" indent="0">
              <a:buNone/>
            </a:pPr>
            <a:r>
              <a:rPr lang="en-US" dirty="0"/>
              <a:t>Classwork: ~15%</a:t>
            </a:r>
          </a:p>
          <a:p>
            <a:pPr marL="0" indent="0">
              <a:buNone/>
            </a:pPr>
            <a:r>
              <a:rPr lang="en-US" dirty="0"/>
              <a:t>Journal:  ~15%</a:t>
            </a:r>
          </a:p>
          <a:p>
            <a:pPr marL="0" indent="0">
              <a:buNone/>
            </a:pPr>
            <a:r>
              <a:rPr lang="en-US" dirty="0"/>
              <a:t> </a:t>
            </a:r>
          </a:p>
          <a:p>
            <a:pPr marL="0" indent="0">
              <a:buNone/>
            </a:pPr>
            <a:r>
              <a:rPr lang="en-US" dirty="0"/>
              <a:t>	Chaparral High School currently works off of a Minimum F policy. This means that the lowest grade a student will receive is a 50% for the quarter/semester.</a:t>
            </a:r>
          </a:p>
          <a:p>
            <a:pPr marL="0" indent="0">
              <a:buNone/>
            </a:pPr>
            <a:r>
              <a:rPr lang="en-US" dirty="0"/>
              <a:t>	</a:t>
            </a:r>
          </a:p>
          <a:p>
            <a:endParaRPr lang="en-US" dirty="0"/>
          </a:p>
        </p:txBody>
      </p:sp>
    </p:spTree>
    <p:extLst>
      <p:ext uri="{BB962C8B-B14F-4D97-AF65-F5344CB8AC3E}">
        <p14:creationId xmlns:p14="http://schemas.microsoft.com/office/powerpoint/2010/main" val="1211359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Grade Reporting:</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a:t>Grade Reporting:</a:t>
            </a:r>
            <a:endParaRPr lang="en-US" dirty="0"/>
          </a:p>
          <a:p>
            <a:pPr marL="0" indent="0">
              <a:buNone/>
            </a:pPr>
            <a:r>
              <a:rPr lang="en-US" dirty="0"/>
              <a:t> </a:t>
            </a:r>
          </a:p>
          <a:p>
            <a:pPr marL="0" indent="0">
              <a:buNone/>
            </a:pPr>
            <a:r>
              <a:rPr lang="en-US" dirty="0"/>
              <a:t>	</a:t>
            </a:r>
            <a:r>
              <a:rPr lang="en-US" sz="3200" dirty="0"/>
              <a:t>Students will receive progress reports every three weeks. </a:t>
            </a:r>
            <a:r>
              <a:rPr lang="en-US" sz="3200" dirty="0" smtClean="0"/>
              <a:t>Infinite Campus </a:t>
            </a:r>
            <a:r>
              <a:rPr lang="en-US" sz="3200" dirty="0"/>
              <a:t>will be updated on a weekly basis. If you do not know how to access </a:t>
            </a:r>
            <a:r>
              <a:rPr lang="en-US" sz="3200" dirty="0" smtClean="0"/>
              <a:t>Infinite Campus, </a:t>
            </a:r>
            <a:r>
              <a:rPr lang="en-US" sz="3200" dirty="0"/>
              <a:t>the school can provide you with the necessary information. </a:t>
            </a:r>
          </a:p>
          <a:p>
            <a:pPr lvl="1"/>
            <a:r>
              <a:rPr lang="en-US" sz="3200" dirty="0" smtClean="0"/>
              <a:t>I will also post grades on the Hallway board.</a:t>
            </a:r>
            <a:endParaRPr lang="en-US" sz="3200" dirty="0"/>
          </a:p>
        </p:txBody>
      </p:sp>
    </p:spTree>
    <p:extLst>
      <p:ext uri="{BB962C8B-B14F-4D97-AF65-F5344CB8AC3E}">
        <p14:creationId xmlns:p14="http://schemas.microsoft.com/office/powerpoint/2010/main" val="2946127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Tardies</a:t>
            </a:r>
            <a:r>
              <a:rPr lang="en-US" dirty="0"/>
              <a:t>:</a:t>
            </a:r>
            <a:br>
              <a:rPr lang="en-US" dirty="0"/>
            </a:br>
            <a:endParaRPr lang="en-US" dirty="0"/>
          </a:p>
        </p:txBody>
      </p:sp>
      <p:sp>
        <p:nvSpPr>
          <p:cNvPr id="3" name="Content Placeholder 2"/>
          <p:cNvSpPr>
            <a:spLocks noGrp="1"/>
          </p:cNvSpPr>
          <p:nvPr>
            <p:ph idx="1"/>
          </p:nvPr>
        </p:nvSpPr>
        <p:spPr/>
        <p:txBody>
          <a:bodyPr/>
          <a:lstStyle/>
          <a:p>
            <a:r>
              <a:rPr lang="en-US" dirty="0"/>
              <a:t>This year CHS will be instituting a zero-tolerance policy for </a:t>
            </a:r>
            <a:r>
              <a:rPr lang="en-US" dirty="0" err="1"/>
              <a:t>tardies</a:t>
            </a:r>
            <a:r>
              <a:rPr lang="en-US" dirty="0"/>
              <a:t>. Students who are tardy will be escorted to the Dean’s office where they will receive a written warning. Further instances of </a:t>
            </a:r>
            <a:r>
              <a:rPr lang="en-US" dirty="0" err="1"/>
              <a:t>tardies</a:t>
            </a:r>
            <a:r>
              <a:rPr lang="en-US" dirty="0"/>
              <a:t> will result in more severe disciplinary action. </a:t>
            </a:r>
          </a:p>
        </p:txBody>
      </p:sp>
    </p:spTree>
    <p:extLst>
      <p:ext uri="{BB962C8B-B14F-4D97-AF65-F5344CB8AC3E}">
        <p14:creationId xmlns:p14="http://schemas.microsoft.com/office/powerpoint/2010/main" val="931599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Electronic Devices:</a:t>
            </a:r>
            <a:endParaRPr lang="en-US" dirty="0"/>
          </a:p>
        </p:txBody>
      </p:sp>
      <p:sp>
        <p:nvSpPr>
          <p:cNvPr id="3" name="Content Placeholder 2"/>
          <p:cNvSpPr>
            <a:spLocks noGrp="1"/>
          </p:cNvSpPr>
          <p:nvPr>
            <p:ph idx="1"/>
          </p:nvPr>
        </p:nvSpPr>
        <p:spPr/>
        <p:txBody>
          <a:bodyPr/>
          <a:lstStyle/>
          <a:p>
            <a:r>
              <a:rPr lang="en-US" dirty="0"/>
              <a:t>No electronic devices may be used without teacher permission.  Please keep electronic devices turned off.  No texting or calling in class.  I will confiscate electronic devices and turn them into the Dean’s Office where a parent must come to the school and pick them up</a:t>
            </a:r>
            <a:r>
              <a:rPr lang="en-US" dirty="0" smtClean="0"/>
              <a:t>.</a:t>
            </a:r>
          </a:p>
          <a:p>
            <a:pPr lvl="1"/>
            <a:r>
              <a:rPr lang="en-US" dirty="0" smtClean="0"/>
              <a:t>We will be using electronic devices for research purposes in class.</a:t>
            </a:r>
            <a:endParaRPr lang="en-US" dirty="0"/>
          </a:p>
          <a:p>
            <a:endParaRPr lang="en-US" dirty="0"/>
          </a:p>
        </p:txBody>
      </p:sp>
    </p:spTree>
    <p:extLst>
      <p:ext uri="{BB962C8B-B14F-4D97-AF65-F5344CB8AC3E}">
        <p14:creationId xmlns:p14="http://schemas.microsoft.com/office/powerpoint/2010/main" val="1594579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Class Expectations:</a:t>
            </a:r>
            <a:r>
              <a:rPr lang="en-US" dirty="0"/>
              <a:t/>
            </a:r>
            <a:br>
              <a:rPr lang="en-US" dirty="0"/>
            </a:br>
            <a:endParaRPr lang="en-US" dirty="0"/>
          </a:p>
        </p:txBody>
      </p:sp>
      <p:sp>
        <p:nvSpPr>
          <p:cNvPr id="3" name="Content Placeholder 2"/>
          <p:cNvSpPr>
            <a:spLocks noGrp="1"/>
          </p:cNvSpPr>
          <p:nvPr>
            <p:ph idx="1"/>
          </p:nvPr>
        </p:nvSpPr>
        <p:spPr>
          <a:xfrm>
            <a:off x="605725" y="1027906"/>
            <a:ext cx="10515600" cy="4351338"/>
          </a:xfrm>
        </p:spPr>
        <p:txBody>
          <a:bodyPr>
            <a:normAutofit fontScale="25000" lnSpcReduction="20000"/>
          </a:bodyPr>
          <a:lstStyle/>
          <a:p>
            <a:pPr marL="0" indent="0">
              <a:buNone/>
            </a:pPr>
            <a:r>
              <a:rPr lang="en-US" dirty="0"/>
              <a:t> </a:t>
            </a:r>
            <a:endParaRPr lang="en-US" sz="4500" dirty="0"/>
          </a:p>
          <a:p>
            <a:pPr marL="0" indent="0">
              <a:buNone/>
            </a:pPr>
            <a:r>
              <a:rPr lang="en-US" sz="4500" dirty="0"/>
              <a:t>	</a:t>
            </a:r>
            <a:r>
              <a:rPr lang="en-US" sz="9600" dirty="0"/>
              <a:t>Class rules will be carefully discussed with students. In general I expect all students to follow any rules of CHS. Further, I expect my classroom to be one of respect. Students will respect my right as a teacher to teach and other student’s right to learn, i.e. arriving on time, not causing distractions in class, raising their hand before speaking, and in general being respectful of everyone in the class. </a:t>
            </a:r>
          </a:p>
          <a:p>
            <a:pPr marL="0" indent="0">
              <a:buNone/>
            </a:pPr>
            <a:r>
              <a:rPr lang="en-US" sz="9600" dirty="0"/>
              <a:t>	Progressive Discipline:</a:t>
            </a:r>
          </a:p>
          <a:p>
            <a:pPr marL="914400" lvl="0" indent="-914400">
              <a:buFont typeface="+mj-lt"/>
              <a:buAutoNum type="arabicPeriod"/>
            </a:pPr>
            <a:r>
              <a:rPr lang="en-US" sz="9600" dirty="0"/>
              <a:t>Verbal Warning</a:t>
            </a:r>
          </a:p>
          <a:p>
            <a:pPr marL="914400" lvl="0" indent="-914400">
              <a:buFont typeface="+mj-lt"/>
              <a:buAutoNum type="arabicPeriod"/>
            </a:pPr>
            <a:r>
              <a:rPr lang="en-US" sz="9600" dirty="0"/>
              <a:t>Student/Teacher Conference</a:t>
            </a:r>
          </a:p>
          <a:p>
            <a:pPr marL="914400" lvl="0" indent="-914400">
              <a:buFont typeface="+mj-lt"/>
              <a:buAutoNum type="arabicPeriod"/>
            </a:pPr>
            <a:r>
              <a:rPr lang="en-US" sz="9600" dirty="0"/>
              <a:t>Call Home</a:t>
            </a:r>
          </a:p>
          <a:p>
            <a:pPr marL="914400" lvl="0" indent="-914400">
              <a:buFont typeface="+mj-lt"/>
              <a:buAutoNum type="arabicPeriod"/>
            </a:pPr>
            <a:r>
              <a:rPr lang="en-US" sz="9600" dirty="0"/>
              <a:t>Dean’s </a:t>
            </a:r>
            <a:r>
              <a:rPr lang="en-US" sz="9600" dirty="0" smtClean="0"/>
              <a:t>Referral</a:t>
            </a:r>
            <a:endParaRPr lang="en-US" sz="9600" dirty="0"/>
          </a:p>
          <a:p>
            <a:pPr marL="0" indent="0">
              <a:buNone/>
            </a:pPr>
            <a:r>
              <a:rPr lang="en-US" sz="9600" dirty="0"/>
              <a:t>	In turn a parent can also expect calls home for their student’s successes.  I believe that parents should remain keyed in to the great things their students are doing and will work diligently to keep them updated.</a:t>
            </a:r>
          </a:p>
        </p:txBody>
      </p:sp>
    </p:spTree>
    <p:extLst>
      <p:ext uri="{BB962C8B-B14F-4D97-AF65-F5344CB8AC3E}">
        <p14:creationId xmlns:p14="http://schemas.microsoft.com/office/powerpoint/2010/main" val="627814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1735</TotalTime>
  <Words>716</Words>
  <Application>Microsoft Office PowerPoint</Application>
  <PresentationFormat>Custom</PresentationFormat>
  <Paragraphs>108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Welcome to Mr. Rogalski’s Study Skills Class</vt:lpstr>
      <vt:lpstr>Yearbook</vt:lpstr>
      <vt:lpstr>Course Goals</vt:lpstr>
      <vt:lpstr>Basic Class Rules </vt:lpstr>
      <vt:lpstr>Grading:</vt:lpstr>
      <vt:lpstr>Grade Reporting: </vt:lpstr>
      <vt:lpstr>Tardies: </vt:lpstr>
      <vt:lpstr>Electronic Devices:</vt:lpstr>
      <vt:lpstr>Class Expectations: </vt:lpstr>
      <vt:lpstr>More to come throughout the year</vt:lpstr>
      <vt:lpstr>About the Teacher </vt:lpstr>
      <vt:lpstr>What you will need for class </vt:lpstr>
      <vt:lpstr>In Class Procedures</vt:lpstr>
      <vt:lpstr>In-Class Rules</vt:lpstr>
      <vt:lpstr>Attention Rules</vt:lpstr>
      <vt:lpstr>Gmail Account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Mr. Rogalski’s History Class</dc:title>
  <dc:creator>Microsoft account</dc:creator>
  <cp:lastModifiedBy>LocalAdmin</cp:lastModifiedBy>
  <cp:revision>48</cp:revision>
  <dcterms:created xsi:type="dcterms:W3CDTF">2013-08-26T04:52:23Z</dcterms:created>
  <dcterms:modified xsi:type="dcterms:W3CDTF">2015-08-25T18:57:05Z</dcterms:modified>
</cp:coreProperties>
</file>