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E31749-4E11-4808-B900-4A9225953A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C3BF4-2E9F-4358-BFB4-E8E7000FE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9A01-A988-4021-9FB3-E62D7D3A8D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C2FA0-661E-423C-87D4-985131613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1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280C0-DA80-44E2-9186-164DAF4235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7C89CDD-A9E8-42DC-9A78-2D89FF75F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5810B-2BFD-4281-86CA-B757CD7065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C64EE-F1EA-4B64-A401-B17B8A2B0B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CFE34-2E4D-448D-87C7-B9DC57CDC1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0D2A6-AE53-46D4-8E5F-8446BED9E1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E16E-67B1-4516-8629-F6B7430ED7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25DA8E6-57B7-4FD9-AC22-0559789E3E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97EB442-4CF4-4173-BE1C-1FA3FE5155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34.xml"/><Relationship Id="rId18" Type="http://schemas.openxmlformats.org/officeDocument/2006/relationships/slide" Target="slide46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38.xml"/><Relationship Id="rId7" Type="http://schemas.openxmlformats.org/officeDocument/2006/relationships/slide" Target="slide12.xml"/><Relationship Id="rId12" Type="http://schemas.openxmlformats.org/officeDocument/2006/relationships/slide" Target="slide24.xml"/><Relationship Id="rId17" Type="http://schemas.openxmlformats.org/officeDocument/2006/relationships/slide" Target="slide36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0.xml"/><Relationship Id="rId11" Type="http://schemas.openxmlformats.org/officeDocument/2006/relationships/slide" Target="slide14.xml"/><Relationship Id="rId24" Type="http://schemas.openxmlformats.org/officeDocument/2006/relationships/slide" Target="slide30.xml"/><Relationship Id="rId5" Type="http://schemas.openxmlformats.org/officeDocument/2006/relationships/slide" Target="slide8.xml"/><Relationship Id="rId15" Type="http://schemas.openxmlformats.org/officeDocument/2006/relationships/slide" Target="slide16.xml"/><Relationship Id="rId23" Type="http://schemas.openxmlformats.org/officeDocument/2006/relationships/slide" Target="slide20.xml"/><Relationship Id="rId10" Type="http://schemas.openxmlformats.org/officeDocument/2006/relationships/slide" Target="slide42.xml"/><Relationship Id="rId19" Type="http://schemas.openxmlformats.org/officeDocument/2006/relationships/slide" Target="slide18.xml"/><Relationship Id="rId4" Type="http://schemas.openxmlformats.org/officeDocument/2006/relationships/slide" Target="slide6.xml"/><Relationship Id="rId9" Type="http://schemas.openxmlformats.org/officeDocument/2006/relationships/slide" Target="slide22.xml"/><Relationship Id="rId14" Type="http://schemas.openxmlformats.org/officeDocument/2006/relationships/slide" Target="slide44.xml"/><Relationship Id="rId22" Type="http://schemas.openxmlformats.org/officeDocument/2006/relationships/slide" Target="slide48.xml"/><Relationship Id="rId27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solidFill>
                  <a:schemeClr val="folHlink"/>
                </a:solidFill>
              </a:rPr>
              <a:t>Jeopardy</a:t>
            </a:r>
            <a:endParaRPr lang="en-US" dirty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274763" y="1752600"/>
            <a:ext cx="338137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1</a:t>
            </a:r>
            <a:endParaRPr lang="en-US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959100" y="1757363"/>
            <a:ext cx="381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2</a:t>
            </a:r>
            <a:endParaRPr lang="en-US" dirty="0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11675" y="1752600"/>
            <a:ext cx="338138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3</a:t>
            </a:r>
            <a:endParaRPr lang="en-US" dirty="0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999163" y="1752600"/>
            <a:ext cx="339725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4</a:t>
            </a:r>
            <a:endParaRPr lang="en-US" dirty="0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7386638" y="1747838"/>
            <a:ext cx="338137" cy="4619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>
                <a:solidFill>
                  <a:schemeClr val="bg2"/>
                </a:solidFill>
              </a:rPr>
              <a:t>5</a:t>
            </a:r>
            <a:endParaRPr lang="en-US" dirty="0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120775" y="2509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hlinkClick r:id="rId2" action="ppaction://hlinksldjump"/>
              </a:rPr>
              <a:t>10</a:t>
            </a:r>
            <a:endParaRPr lang="en-US"/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1120775" y="324167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hlinkClick r:id="rId3" action="ppaction://hlinksldjump"/>
              </a:rPr>
              <a:t>20</a:t>
            </a:r>
            <a:endParaRPr lang="en-US"/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1120775" y="4038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hlinkClick r:id="rId4" action="ppaction://hlinksldjump"/>
              </a:rPr>
              <a:t>30</a:t>
            </a:r>
            <a:endParaRPr lang="en-US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1120775" y="476567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hlinkClick r:id="rId5" action="ppaction://hlinksldjump"/>
              </a:rPr>
              <a:t>40</a:t>
            </a:r>
            <a:endParaRPr lang="en-US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1120775" y="5527675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hlinkClick r:id="rId6" action="ppaction://hlinksldjump"/>
              </a:rPr>
              <a:t>50</a:t>
            </a:r>
            <a:endParaRPr lang="en-US"/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2847975" y="2509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10</a:t>
            </a:r>
            <a:endParaRPr lang="en-US"/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5846763" y="2514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8" action="ppaction://hlinksldjump"/>
              </a:rPr>
              <a:t>10</a:t>
            </a:r>
            <a:endParaRPr lang="en-US"/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4429125" y="2514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9" action="ppaction://hlinksldjump"/>
              </a:rPr>
              <a:t>10</a:t>
            </a:r>
            <a:endParaRPr lang="en-US"/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7300913" y="2509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0" action="ppaction://hlinksldjump"/>
              </a:rPr>
              <a:t>10</a:t>
            </a:r>
            <a:endParaRPr lang="en-US"/>
          </a:p>
        </p:txBody>
      </p:sp>
      <p:sp>
        <p:nvSpPr>
          <p:cNvPr id="8209" name="Rectangle 19"/>
          <p:cNvSpPr>
            <a:spLocks noChangeArrowheads="1"/>
          </p:cNvSpPr>
          <p:nvPr/>
        </p:nvSpPr>
        <p:spPr bwMode="auto">
          <a:xfrm>
            <a:off x="2847975" y="3271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1" action="ppaction://hlinksldjump"/>
              </a:rPr>
              <a:t>20</a:t>
            </a:r>
            <a:endParaRPr lang="en-US"/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4429125" y="3276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2" action="ppaction://hlinksldjump"/>
              </a:rPr>
              <a:t>20</a:t>
            </a:r>
            <a:endParaRPr lang="en-US"/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5846763" y="3276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3" action="ppaction://hlinksldjump"/>
              </a:rPr>
              <a:t>20</a:t>
            </a:r>
            <a:endParaRPr lang="en-US"/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7300913" y="3271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4" action="ppaction://hlinksldjump"/>
              </a:rPr>
              <a:t>20</a:t>
            </a:r>
            <a:endParaRPr lang="en-US"/>
          </a:p>
        </p:txBody>
      </p:sp>
      <p:sp>
        <p:nvSpPr>
          <p:cNvPr id="8213" name="Rectangle 23"/>
          <p:cNvSpPr>
            <a:spLocks noChangeArrowheads="1"/>
          </p:cNvSpPr>
          <p:nvPr/>
        </p:nvSpPr>
        <p:spPr bwMode="auto">
          <a:xfrm>
            <a:off x="2847975" y="4038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5" action="ppaction://hlinksldjump"/>
              </a:rPr>
              <a:t>30</a:t>
            </a:r>
            <a:endParaRPr lang="en-US"/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4429125" y="400208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6" action="ppaction://hlinksldjump"/>
              </a:rPr>
              <a:t>30</a:t>
            </a:r>
            <a:endParaRPr lang="en-US"/>
          </a:p>
        </p:txBody>
      </p:sp>
      <p:sp>
        <p:nvSpPr>
          <p:cNvPr id="8215" name="Rectangle 25"/>
          <p:cNvSpPr>
            <a:spLocks noChangeArrowheads="1"/>
          </p:cNvSpPr>
          <p:nvPr/>
        </p:nvSpPr>
        <p:spPr bwMode="auto">
          <a:xfrm>
            <a:off x="5822950" y="39624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7" action="ppaction://hlinksldjump"/>
              </a:rPr>
              <a:t>30</a:t>
            </a:r>
            <a:endParaRPr lang="en-US"/>
          </a:p>
        </p:txBody>
      </p:sp>
      <p:sp>
        <p:nvSpPr>
          <p:cNvPr id="8216" name="Rectangle 26"/>
          <p:cNvSpPr>
            <a:spLocks noChangeArrowheads="1"/>
          </p:cNvSpPr>
          <p:nvPr/>
        </p:nvSpPr>
        <p:spPr bwMode="auto">
          <a:xfrm>
            <a:off x="7300913" y="4033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8" action="ppaction://hlinksldjump"/>
              </a:rPr>
              <a:t>30</a:t>
            </a:r>
            <a:endParaRPr lang="en-US"/>
          </a:p>
        </p:txBody>
      </p:sp>
      <p:sp>
        <p:nvSpPr>
          <p:cNvPr id="8217" name="Rectangle 27"/>
          <p:cNvSpPr>
            <a:spLocks noChangeArrowheads="1"/>
          </p:cNvSpPr>
          <p:nvPr/>
        </p:nvSpPr>
        <p:spPr bwMode="auto">
          <a:xfrm>
            <a:off x="2847975" y="47244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19" action="ppaction://hlinksldjump"/>
              </a:rPr>
              <a:t>40</a:t>
            </a:r>
            <a:endParaRPr lang="en-US"/>
          </a:p>
        </p:txBody>
      </p:sp>
      <p:sp>
        <p:nvSpPr>
          <p:cNvPr id="8218" name="Rectangle 28"/>
          <p:cNvSpPr>
            <a:spLocks noChangeArrowheads="1"/>
          </p:cNvSpPr>
          <p:nvPr/>
        </p:nvSpPr>
        <p:spPr bwMode="auto">
          <a:xfrm>
            <a:off x="4429125" y="4800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0" action="ppaction://hlinksldjump"/>
              </a:rPr>
              <a:t>40</a:t>
            </a:r>
            <a:endParaRPr lang="en-US"/>
          </a:p>
        </p:txBody>
      </p:sp>
      <p:sp>
        <p:nvSpPr>
          <p:cNvPr id="8219" name="Rectangle 29"/>
          <p:cNvSpPr>
            <a:spLocks noChangeArrowheads="1"/>
          </p:cNvSpPr>
          <p:nvPr/>
        </p:nvSpPr>
        <p:spPr bwMode="auto">
          <a:xfrm>
            <a:off x="5846763" y="4800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1" action="ppaction://hlinksldjump"/>
              </a:rPr>
              <a:t>40</a:t>
            </a:r>
            <a:endParaRPr lang="en-US"/>
          </a:p>
        </p:txBody>
      </p:sp>
      <p:sp>
        <p:nvSpPr>
          <p:cNvPr id="8220" name="Rectangle 30"/>
          <p:cNvSpPr>
            <a:spLocks noChangeArrowheads="1"/>
          </p:cNvSpPr>
          <p:nvPr/>
        </p:nvSpPr>
        <p:spPr bwMode="auto">
          <a:xfrm>
            <a:off x="7300913" y="4795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2" action="ppaction://hlinksldjump"/>
              </a:rPr>
              <a:t>40</a:t>
            </a:r>
            <a:endParaRPr lang="en-US"/>
          </a:p>
        </p:txBody>
      </p:sp>
      <p:sp>
        <p:nvSpPr>
          <p:cNvPr id="8221" name="Rectangle 31"/>
          <p:cNvSpPr>
            <a:spLocks noChangeArrowheads="1"/>
          </p:cNvSpPr>
          <p:nvPr/>
        </p:nvSpPr>
        <p:spPr bwMode="auto">
          <a:xfrm>
            <a:off x="2903538" y="5522913"/>
            <a:ext cx="4937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3" action="ppaction://hlinksldjump"/>
              </a:rPr>
              <a:t>50</a:t>
            </a:r>
            <a:endParaRPr lang="en-US"/>
          </a:p>
        </p:txBody>
      </p:sp>
      <p:sp>
        <p:nvSpPr>
          <p:cNvPr id="8222" name="Rectangle 32"/>
          <p:cNvSpPr>
            <a:spLocks noChangeArrowheads="1"/>
          </p:cNvSpPr>
          <p:nvPr/>
        </p:nvSpPr>
        <p:spPr bwMode="auto">
          <a:xfrm>
            <a:off x="4429125" y="5562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4" action="ppaction://hlinksldjump"/>
              </a:rPr>
              <a:t>50</a:t>
            </a:r>
            <a:endParaRPr lang="en-US"/>
          </a:p>
        </p:txBody>
      </p:sp>
      <p:sp>
        <p:nvSpPr>
          <p:cNvPr id="8223" name="Rectangle 33"/>
          <p:cNvSpPr>
            <a:spLocks noChangeArrowheads="1"/>
          </p:cNvSpPr>
          <p:nvPr/>
        </p:nvSpPr>
        <p:spPr bwMode="auto">
          <a:xfrm>
            <a:off x="5846763" y="5562600"/>
            <a:ext cx="49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5" action="ppaction://hlinksldjump"/>
              </a:rPr>
              <a:t>50</a:t>
            </a:r>
            <a:endParaRPr lang="en-US"/>
          </a:p>
        </p:txBody>
      </p:sp>
      <p:sp>
        <p:nvSpPr>
          <p:cNvPr id="8224" name="Rectangle 34"/>
          <p:cNvSpPr>
            <a:spLocks noChangeArrowheads="1"/>
          </p:cNvSpPr>
          <p:nvPr/>
        </p:nvSpPr>
        <p:spPr bwMode="auto">
          <a:xfrm>
            <a:off x="7300913" y="5557838"/>
            <a:ext cx="4921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26" action="ppaction://hlinksldjump"/>
              </a:rPr>
              <a:t>50</a:t>
            </a:r>
            <a:endParaRPr lang="en-US"/>
          </a:p>
        </p:txBody>
      </p:sp>
      <p:sp>
        <p:nvSpPr>
          <p:cNvPr id="8225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hlinkClick r:id="rId27" action="ppaction://hlinksldjump"/>
              </a:rPr>
              <a:t>Final Jeopardy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Question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741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43695"/>
              </p:ext>
            </p:extLst>
          </p:nvPr>
        </p:nvGraphicFramePr>
        <p:xfrm>
          <a:off x="1676400" y="3191093"/>
          <a:ext cx="5372100" cy="189179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voted to take over and sell Church lands.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agreed to release the French Catholic Church from state control.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immediately ended support of middle-class farmers and free trade.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seized private property and reclaimed it as government land.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0946" y="1981200"/>
            <a:ext cx="77148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drafting their constitutions, what did the National Assembly decide must be done to handle the huge government debt?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Answer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843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2024"/>
              </p:ext>
            </p:extLst>
          </p:nvPr>
        </p:nvGraphicFramePr>
        <p:xfrm>
          <a:off x="1676400" y="3191093"/>
          <a:ext cx="5372100" cy="196291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voted to take over and sell Church lands.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agreed to release the French Catholic Church from state control.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immediately ended support of middle-class farmers and free trade.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They seized private property and reclaimed it as government land.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0946" y="1981200"/>
            <a:ext cx="77148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drafting their constitutions, what did the National Assembly decide must be done to handle the huge government debt?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Question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945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60516"/>
              </p:ext>
            </p:extLst>
          </p:nvPr>
        </p:nvGraphicFramePr>
        <p:xfrm>
          <a:off x="1981200" y="2514600"/>
          <a:ext cx="5372100" cy="3013456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focused on art and literature from the Renaissance as well as government policies that had served populations well in earlier days.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reflected the thinkers’ ideas that human beings were corrupted by the evils of society and that they should make efforts to reduce these evils.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Enlightenment theory argued against placing too many limitations on people, so the framers of the Constitution established a government free of human restrictions.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viewed government in terms of a social contract and created an elected government rather than a hereditary monarchy.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1398659"/>
            <a:ext cx="792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the Constitution of the United States reflect the ideas of the Enlightenment thinkers, such as Locke, Montesquieu, and Rousseau?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Answer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48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85992"/>
              </p:ext>
            </p:extLst>
          </p:nvPr>
        </p:nvGraphicFramePr>
        <p:xfrm>
          <a:off x="1981200" y="2514600"/>
          <a:ext cx="5372100" cy="3066796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focused on art and literature from the Renaissance as well as government policies that had served populations well in earlier days.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reflected the thinkers’ ideas that human beings were corrupted by the evils of society and that they should make efforts to reduce these evils.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Enlightenment theory argued against placing too many limitations on people, so the framers of the Constitution established a government free of human restrictions.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viewed government in terms of a social contract and created an elected government rather than a hereditary monarchy.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1398659"/>
            <a:ext cx="792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the Constitution of the United States reflect the ideas of the Enlightenment thinkers, such as Locke, Montesquieu, and Rousseau?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Question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150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25402"/>
              </p:ext>
            </p:extLst>
          </p:nvPr>
        </p:nvGraphicFramePr>
        <p:xfrm>
          <a:off x="1905000" y="2954433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192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nature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argument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methods of science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historical texts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624" y="1612613"/>
            <a:ext cx="7361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the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philosophes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advocate using to better understand and improve society during the age of reason?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Answer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253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42363"/>
              </p:ext>
            </p:extLst>
          </p:nvPr>
        </p:nvGraphicFramePr>
        <p:xfrm>
          <a:off x="1905000" y="2954433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192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nature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critical argument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methods of science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historical texts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7624" y="1612613"/>
            <a:ext cx="7361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the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philosophes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advocate using to better understand and improve society during the age of reason?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Question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355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09175"/>
              </p:ext>
            </p:extLst>
          </p:nvPr>
        </p:nvGraphicFramePr>
        <p:xfrm>
          <a:off x="1676400" y="3124200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humanistic concerns.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universe.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spiritual world.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Catholic Church.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85454" y="1981200"/>
            <a:ext cx="51876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artists of the Renaissance focused on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Answer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457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87285"/>
              </p:ext>
            </p:extLst>
          </p:nvPr>
        </p:nvGraphicFramePr>
        <p:xfrm>
          <a:off x="1676400" y="3124200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humanistic concerns.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universe.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spiritual world.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Catholic Church.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85454" y="1981200"/>
            <a:ext cx="51876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artists of the Renaissance focused on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Question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560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91405"/>
              </p:ext>
            </p:extLst>
          </p:nvPr>
        </p:nvGraphicFramePr>
        <p:xfrm>
          <a:off x="2114550" y="3541014"/>
          <a:ext cx="5372100" cy="906400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selling indulgences.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translating the Bible into German.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preaching forgiveness.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believing in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Bible.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1750369"/>
            <a:ext cx="647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Luther criticized the Roman Catholic Church for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Answer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66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54066"/>
              </p:ext>
            </p:extLst>
          </p:nvPr>
        </p:nvGraphicFramePr>
        <p:xfrm>
          <a:off x="2114550" y="3541014"/>
          <a:ext cx="5372100" cy="946404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selling indulgences.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translating the Bible into German.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preaching forgiveness.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believing in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Bible.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0" y="1750369"/>
            <a:ext cx="647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Luther criticized the Roman Catholic Church for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Question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921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38658"/>
              </p:ext>
            </p:extLst>
          </p:nvPr>
        </p:nvGraphicFramePr>
        <p:xfrm>
          <a:off x="1752600" y="2895600"/>
          <a:ext cx="5372100" cy="112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/>
                <a:gridCol w="5143500"/>
              </a:tblGrid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Napoleon’s invasion of Spain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arrival of European Christian missionaries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 embargo on trade from Spain’s main trading partners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French Revolution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1748136"/>
            <a:ext cx="624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event sparked widespread rebellion in Latin America and provided Latin America with the opportunity to finally reject foreign domination and demand independence?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Question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765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900138"/>
              </p:ext>
            </p:extLst>
          </p:nvPr>
        </p:nvGraphicFramePr>
        <p:xfrm>
          <a:off x="1524000" y="3200400"/>
          <a:ext cx="5372100" cy="1181864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sun travels around the Earth.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Earth travels around the sun.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Gravity keeps the planets in orbit around the sun.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Earth is the center of the universe.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641903"/>
            <a:ext cx="571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Copernicus proposed which of the following?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Answer from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867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5121"/>
              </p:ext>
            </p:extLst>
          </p:nvPr>
        </p:nvGraphicFramePr>
        <p:xfrm>
          <a:off x="1524000" y="3200400"/>
          <a:ext cx="5372100" cy="126187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sun travels around the Earth.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Earth travels around the sun.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Gravity keeps the planets in orbit around the sun.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Earth is the center of the universe.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38200" y="1641903"/>
            <a:ext cx="571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Copernicus proposed which of the following?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Question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296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41607"/>
              </p:ext>
            </p:extLst>
          </p:nvPr>
        </p:nvGraphicFramePr>
        <p:xfrm>
          <a:off x="1600200" y="3200400"/>
          <a:ext cx="5372100" cy="1181864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new translation of the Bible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wealthy and powerful merchant class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development of oil painting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rise of Protestantism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3111" y="1551059"/>
            <a:ext cx="65682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contributed to the birth of the Renaissance in Italy?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Answer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2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88799"/>
              </p:ext>
            </p:extLst>
          </p:nvPr>
        </p:nvGraphicFramePr>
        <p:xfrm>
          <a:off x="1600200" y="3200400"/>
          <a:ext cx="5372100" cy="126187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1927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new translation of the Bible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wealthy and powerful merchant class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development of oil painting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rise of Protestantism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3111" y="1551059"/>
            <a:ext cx="65682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contributed to the birth of the Renaissance in Italy?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Question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174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26941"/>
              </p:ext>
            </p:extLst>
          </p:nvPr>
        </p:nvGraphicFramePr>
        <p:xfrm>
          <a:off x="1524000" y="2925280"/>
          <a:ext cx="5372100" cy="1181864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spread of new ideas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decreased funding for the arts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competition with China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beginning of compulsory education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1676400"/>
            <a:ext cx="64807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was an effect of the printing revolution in the 1500s?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Answer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277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43908"/>
              </p:ext>
            </p:extLst>
          </p:nvPr>
        </p:nvGraphicFramePr>
        <p:xfrm>
          <a:off x="1524000" y="2925280"/>
          <a:ext cx="5372100" cy="126187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spread of new ideas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decreased funding for the arts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competition with China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beginning of compulsory education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676400"/>
            <a:ext cx="64807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was an effect of the printing revolution in the 1500s?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Question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379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212291"/>
              </p:ext>
            </p:extLst>
          </p:nvPr>
        </p:nvGraphicFramePr>
        <p:xfrm>
          <a:off x="1752600" y="3352800"/>
          <a:ext cx="5372100" cy="1181864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started a war.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took over the English church.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started the Reformation.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imposed fines on the Roman Catholic Church.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1703458"/>
            <a:ext cx="716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Henry VIII react when the Pope refused to annul his marriage?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Answer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481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29696"/>
              </p:ext>
            </p:extLst>
          </p:nvPr>
        </p:nvGraphicFramePr>
        <p:xfrm>
          <a:off x="1752600" y="3352800"/>
          <a:ext cx="5372100" cy="126187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started a war.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took over the English church.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started the Reformation.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imposed fines on the Roman Catholic Church.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8200" y="1703458"/>
            <a:ext cx="716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Henry VIII react when the Pope refused to annul his marriage?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Question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584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99542"/>
              </p:ext>
            </p:extLst>
          </p:nvPr>
        </p:nvGraphicFramePr>
        <p:xfrm>
          <a:off x="1819369" y="3124200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slave labor.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horses.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gold.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6129" y="1750369"/>
            <a:ext cx="63366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Spanish explorers traveled to the Americas to find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Answer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686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26394"/>
              </p:ext>
            </p:extLst>
          </p:nvPr>
        </p:nvGraphicFramePr>
        <p:xfrm>
          <a:off x="1819369" y="3124200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slave labor.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horses.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gold.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6129" y="1750369"/>
            <a:ext cx="63366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Spanish explorers traveled to the Americas to find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Answer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024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1748136"/>
            <a:ext cx="624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event sparked widespread rebellion in Latin America and provided Latin America with the opportunity to finally reject foreign domination and demand independence?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351947"/>
              </p:ext>
            </p:extLst>
          </p:nvPr>
        </p:nvGraphicFramePr>
        <p:xfrm>
          <a:off x="1752600" y="2895600"/>
          <a:ext cx="5372100" cy="112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"/>
                <a:gridCol w="5143500"/>
              </a:tblGrid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Napoleon’s invasion of Spain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arrival of European Christian missionaries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 embargo on trade from Spain’s main trading partners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  <a:tr h="190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French Revolution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Question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789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299108"/>
              </p:ext>
            </p:extLst>
          </p:nvPr>
        </p:nvGraphicFramePr>
        <p:xfrm>
          <a:off x="1981200" y="3200400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Cuba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69887" y="1676400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places was influenced by Portuguese culture?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Answer from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891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82990"/>
              </p:ext>
            </p:extLst>
          </p:nvPr>
        </p:nvGraphicFramePr>
        <p:xfrm>
          <a:off x="1981200" y="3200400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Cuba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69887" y="1676400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places was influenced by Portuguese culture?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Question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3993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34573"/>
              </p:ext>
            </p:extLst>
          </p:nvPr>
        </p:nvGraphicFramePr>
        <p:xfrm>
          <a:off x="1752600" y="3048000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7802" y="1505635"/>
            <a:ext cx="6722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represents a Native American influence on European colonists?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Answer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096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46043"/>
              </p:ext>
            </p:extLst>
          </p:nvPr>
        </p:nvGraphicFramePr>
        <p:xfrm>
          <a:off x="1752600" y="3048000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disease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97802" y="1505635"/>
            <a:ext cx="67221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represents a Native American influence on European colonists?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Question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198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729642"/>
              </p:ext>
            </p:extLst>
          </p:nvPr>
        </p:nvGraphicFramePr>
        <p:xfrm>
          <a:off x="2114550" y="3541014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Samuel de Champlain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Bartolomé de las Casas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Christopher Columbus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Hernan Cortés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38200" y="20574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began a vast global exchange that included people, plants, technologies, and cultures?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Answer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301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8206"/>
              </p:ext>
            </p:extLst>
          </p:nvPr>
        </p:nvGraphicFramePr>
        <p:xfrm>
          <a:off x="2114550" y="3541014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Samuel de Champlain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Bartolomé de las Casas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Christopher Columbus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Hernan Cortés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8200" y="20574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began a vast global exchange that included people, plants, technologies, and cultures?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Question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403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511774"/>
              </p:ext>
            </p:extLst>
          </p:nvPr>
        </p:nvGraphicFramePr>
        <p:xfrm>
          <a:off x="2114550" y="3541014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Spain.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England.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Portugal.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18288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culture that developed in Brazil blended Native American and African influences with those of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Answer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505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255562"/>
              </p:ext>
            </p:extLst>
          </p:nvPr>
        </p:nvGraphicFramePr>
        <p:xfrm>
          <a:off x="2114550" y="3541014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Spain.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England.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France.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Portugal.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0" y="1828800"/>
            <a:ext cx="685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culture that developed in Brazil blended Native American and African influences with those of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Question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608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40414"/>
              </p:ext>
            </p:extLst>
          </p:nvPr>
        </p:nvGraphicFramePr>
        <p:xfrm>
          <a:off x="1752600" y="3352800"/>
          <a:ext cx="5372100" cy="1181864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Christian traditions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 of horses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hunting and trapping of forest animals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 of metal helmets and armor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54798" y="1581835"/>
            <a:ext cx="57746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did Europeans learn from Native Americans?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Answer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710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199501"/>
              </p:ext>
            </p:extLst>
          </p:nvPr>
        </p:nvGraphicFramePr>
        <p:xfrm>
          <a:off x="1752600" y="3352800"/>
          <a:ext cx="5372100" cy="1261872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Christian traditions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 of horses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hunting and trapping of forest animals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 of metal helmets and armor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54798" y="1581835"/>
            <a:ext cx="57746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did Europeans learn from Native Americans?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Question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126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56516"/>
              </p:ext>
            </p:extLst>
          </p:nvPr>
        </p:nvGraphicFramePr>
        <p:xfrm>
          <a:off x="1524000" y="3276600"/>
          <a:ext cx="5372100" cy="1682496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desire for royal families to be restored to the thrones they occupied when Napoleon swept across Europe.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support of an established church.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support of a social hierarchy in which lower classes respected and obeyed their superiors.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promotion of natural rights and constitutional government.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9050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of the following was an aspect of the Old Order, which greatly appealed to conservatives in the early 1800s, EXCEPT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Question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813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2878"/>
              </p:ext>
            </p:extLst>
          </p:nvPr>
        </p:nvGraphicFramePr>
        <p:xfrm>
          <a:off x="1600200" y="2971800"/>
          <a:ext cx="5372100" cy="906400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development of cities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discovery of fire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building of temples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creation of farming villages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1581836"/>
            <a:ext cx="533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marked the beginning of civilization?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Answer from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915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572973"/>
              </p:ext>
            </p:extLst>
          </p:nvPr>
        </p:nvGraphicFramePr>
        <p:xfrm>
          <a:off x="1600200" y="2971800"/>
          <a:ext cx="5372100" cy="946404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development of cities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discovery of fire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building of temples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creation of farming villages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4400" y="1581836"/>
            <a:ext cx="533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marked the beginning of civilization?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Question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017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211709"/>
              </p:ext>
            </p:extLst>
          </p:nvPr>
        </p:nvGraphicFramePr>
        <p:xfrm>
          <a:off x="1752600" y="3276600"/>
          <a:ext cx="5372100" cy="1330960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was the first major collection of laws.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treated men and women as equals.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ended capital punishment.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rejected the principle of an “eye for an eye and a tooth for a tooth.”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0"/>
            <a:ext cx="609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of Hammurabi was a major achievement for which of the following reasons?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10 </a:t>
            </a:r>
            <a:r>
              <a:rPr lang="en-US" dirty="0"/>
              <a:t>Answer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120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27685"/>
              </p:ext>
            </p:extLst>
          </p:nvPr>
        </p:nvGraphicFramePr>
        <p:xfrm>
          <a:off x="1752600" y="3276600"/>
          <a:ext cx="5372100" cy="1402080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was the first major collection of laws.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treated men and women as equals.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ended capital punishment.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rejected the principle of an “eye for an eye and a tooth for a tooth.”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0" y="1828800"/>
            <a:ext cx="609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Code of Hammurabi was a major achievement for which of the following reasons?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Question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22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44586"/>
              </p:ext>
            </p:extLst>
          </p:nvPr>
        </p:nvGraphicFramePr>
        <p:xfrm>
          <a:off x="2114550" y="3541014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Confucianism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Daoism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Legalism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Buddhism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752600"/>
            <a:ext cx="624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philosophy taught that government should pass strict laws and enforce them with harsh punishments?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Answer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325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385431"/>
              </p:ext>
            </p:extLst>
          </p:nvPr>
        </p:nvGraphicFramePr>
        <p:xfrm>
          <a:off x="2114550" y="3541014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Confucianism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Daoism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Legalism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Buddhism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0" y="1752600"/>
            <a:ext cx="624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philosophy taught that government should pass strict laws and enforce them with harsh punishments?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Question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427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56499"/>
              </p:ext>
            </p:extLst>
          </p:nvPr>
        </p:nvGraphicFramePr>
        <p:xfrm>
          <a:off x="1600200" y="3276600"/>
          <a:ext cx="5372100" cy="805688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large Greek empire.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unity among Greeks.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many small city-states.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isolation from the outside world.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1628746"/>
            <a:ext cx="6248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geography of Greece helped create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Answer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52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636007"/>
              </p:ext>
            </p:extLst>
          </p:nvPr>
        </p:nvGraphicFramePr>
        <p:xfrm>
          <a:off x="1600200" y="3276600"/>
          <a:ext cx="5372100" cy="841248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large Greek empire.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unity among Greeks.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many small city-states.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isolation from the outside world.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14400" y="1628746"/>
            <a:ext cx="6248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geography of Greece helped create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Question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632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7827"/>
              </p:ext>
            </p:extLst>
          </p:nvPr>
        </p:nvGraphicFramePr>
        <p:xfrm>
          <a:off x="1784664" y="3276600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Alexander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Philip 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Pericles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Herodotus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1976318"/>
            <a:ext cx="624764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established an empire that extended from Greece to Egypt and India?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Answer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734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62109"/>
              </p:ext>
            </p:extLst>
          </p:nvPr>
        </p:nvGraphicFramePr>
        <p:xfrm>
          <a:off x="1784664" y="3276600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Alexander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Philip II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Pericles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Herodotus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14400" y="1976318"/>
            <a:ext cx="624764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established an empire that extended from Greece to Egypt and India?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 </a:t>
            </a:r>
            <a:r>
              <a:rPr lang="en-US" dirty="0"/>
              <a:t>Answer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229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858289"/>
              </p:ext>
            </p:extLst>
          </p:nvPr>
        </p:nvGraphicFramePr>
        <p:xfrm>
          <a:off x="1524000" y="3276600"/>
          <a:ext cx="5372100" cy="1682496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desire for royal families to be restored to the thrones they occupied when Napoleon swept across Europe.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support of an established church.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support of a social hierarchy in which lower classes respected and obeyed their superiors.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promotion of natural rights and constitutional government.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905000"/>
            <a:ext cx="708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of the following was an aspect of the Old Order, which greatly appealed to conservatives in the early 1800s, EXCEPT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Question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837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90107"/>
              </p:ext>
            </p:extLst>
          </p:nvPr>
        </p:nvGraphicFramePr>
        <p:xfrm>
          <a:off x="2114550" y="3541014"/>
          <a:ext cx="5372100" cy="590932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Aztecs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Olmecs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1828800"/>
            <a:ext cx="6400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peoples united their empire with a road system that extended more than 12,000 miles?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50 </a:t>
            </a:r>
            <a:r>
              <a:rPr lang="en-US" dirty="0"/>
              <a:t>Answer from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5939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196863"/>
              </p:ext>
            </p:extLst>
          </p:nvPr>
        </p:nvGraphicFramePr>
        <p:xfrm>
          <a:off x="2114550" y="3541014"/>
          <a:ext cx="5372100" cy="630936"/>
        </p:xfrm>
        <a:graphic>
          <a:graphicData uri="http://schemas.openxmlformats.org/drawingml/2006/table">
            <a:tbl>
              <a:tblPr/>
              <a:tblGrid>
                <a:gridCol w="228600"/>
                <a:gridCol w="2457450"/>
                <a:gridCol w="228600"/>
                <a:gridCol w="2457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Incas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Aztecs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Olmecs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1828800"/>
            <a:ext cx="6400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peoples united their empire with a road system that extended more than 12,000 miles?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/>
              <a:t>Final Jeopardy</a:t>
            </a:r>
            <a:endParaRPr lang="en-US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6296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3600"/>
              <a:t>This author wrote, “If one man kills another,</a:t>
            </a:r>
          </a:p>
          <a:p>
            <a:r>
              <a:rPr lang="en-US" sz="3600"/>
              <a:t> it  murder, but if a hundred thousand men kill</a:t>
            </a:r>
          </a:p>
          <a:p>
            <a:r>
              <a:rPr lang="en-US" sz="3600"/>
              <a:t> another hundred thousand, it is considered an</a:t>
            </a:r>
          </a:p>
          <a:p>
            <a:r>
              <a:rPr lang="en-US" sz="3600"/>
              <a:t> act of glory!?”</a:t>
            </a:r>
            <a:r>
              <a:rPr lang="en-US"/>
              <a:t> </a:t>
            </a:r>
          </a:p>
        </p:txBody>
      </p:sp>
      <p:pic>
        <p:nvPicPr>
          <p:cNvPr id="60420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/>
              <a:t>Final Jeopardy Answer</a:t>
            </a:r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508125" y="2767013"/>
            <a:ext cx="418782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4400"/>
              <a:t>Who is Tolstoy?</a:t>
            </a:r>
          </a:p>
          <a:p>
            <a:r>
              <a:rPr lang="en-US" sz="4400"/>
              <a:t>(The book is </a:t>
            </a:r>
          </a:p>
          <a:p>
            <a:r>
              <a:rPr lang="en-US" sz="4400"/>
              <a:t>Kingdom of God)</a:t>
            </a:r>
          </a:p>
        </p:txBody>
      </p:sp>
      <p:pic>
        <p:nvPicPr>
          <p:cNvPr id="6144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Question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331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90050"/>
              </p:ext>
            </p:extLst>
          </p:nvPr>
        </p:nvGraphicFramePr>
        <p:xfrm>
          <a:off x="1524000" y="3048000"/>
          <a:ext cx="5372100" cy="2172208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Factories provided a relief from farm work because workers performed far fewer tasks per day than farmers did.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Factory work, with long hours and poor conditions, proved to be even harsher than farm work.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Factory workers received higher salaries for their work and enjoyed year-round work rather than seasonal farm work.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factories’ machines required less maintenance and were much safer for children and women than the farm equipment.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62000" y="2162146"/>
            <a:ext cx="78151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the introduction of the factory system affect workers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daily lives?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30 </a:t>
            </a:r>
            <a:r>
              <a:rPr lang="en-US" dirty="0"/>
              <a:t>Answer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433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88154"/>
              </p:ext>
            </p:extLst>
          </p:nvPr>
        </p:nvGraphicFramePr>
        <p:xfrm>
          <a:off x="1524000" y="3048000"/>
          <a:ext cx="5372100" cy="2225548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Factories provided a relief from farm work because workers performed far fewer tasks per day than farmers did.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Factory work, with long hours and poor conditions, proved to be even harsher than farm work.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Factory workers received higher salaries for their work and enjoyed year-round work rather than seasonal farm work.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factories’ machines required less maintenance and were much safer for children and women than the farm equipment.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2162146"/>
            <a:ext cx="78151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the introduction of the factory system affect workers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daily lives?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Question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5363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95163"/>
              </p:ext>
            </p:extLst>
          </p:nvPr>
        </p:nvGraphicFramePr>
        <p:xfrm>
          <a:off x="2114550" y="3348228"/>
          <a:ext cx="5372100" cy="2128268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advances in military weapons and the invention of the automobile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building materials and the discovery of coal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invention of the steam engine and improvements in producing iron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invention of the train and the improvement of roads across the 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1703459"/>
            <a:ext cx="7467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two major developments in technology played an important role in triggering the Industrial Revolution?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40 </a:t>
            </a:r>
            <a:r>
              <a:rPr lang="en-US" dirty="0"/>
              <a:t>Answer from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638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946" y="5976938"/>
            <a:ext cx="49450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42492"/>
              </p:ext>
            </p:extLst>
          </p:nvPr>
        </p:nvGraphicFramePr>
        <p:xfrm>
          <a:off x="2114550" y="3348228"/>
          <a:ext cx="5372100" cy="2188274"/>
        </p:xfrm>
        <a:graphic>
          <a:graphicData uri="http://schemas.openxmlformats.org/drawingml/2006/table">
            <a:tbl>
              <a:tblPr/>
              <a:tblGrid>
                <a:gridCol w="228600"/>
                <a:gridCol w="51435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advances in military weapons and the invention of the automobile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building materials and the discovery of coal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invention of the steam engine and improvements in producing iron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invention of the train and the improvement of roads across the nation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1703459"/>
            <a:ext cx="7467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114300" algn="r"/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r"/>
                <a:tab pos="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two major developments in technology played an important role in triggering the Industrial Revolution?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531</TotalTime>
  <Words>2628</Words>
  <Application>Microsoft Office PowerPoint</Application>
  <PresentationFormat>On-screen Show (4:3)</PresentationFormat>
  <Paragraphs>541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Equity</vt:lpstr>
      <vt:lpstr>Jeopardy</vt:lpstr>
      <vt:lpstr>10 Question from 1</vt:lpstr>
      <vt:lpstr>10 Answer from 1</vt:lpstr>
      <vt:lpstr>20 Question from 1</vt:lpstr>
      <vt:lpstr>20 Answer from 1</vt:lpstr>
      <vt:lpstr>30 Question from 1</vt:lpstr>
      <vt:lpstr>30 Answer from 1</vt:lpstr>
      <vt:lpstr>40 Question from 1</vt:lpstr>
      <vt:lpstr>40 Answer from 1</vt:lpstr>
      <vt:lpstr>50 Question from 1</vt:lpstr>
      <vt:lpstr>50 Answer from 1</vt:lpstr>
      <vt:lpstr>10 Question from 2</vt:lpstr>
      <vt:lpstr>10 Answer from 2</vt:lpstr>
      <vt:lpstr>20 Question from 2</vt:lpstr>
      <vt:lpstr>20 Answer from 2</vt:lpstr>
      <vt:lpstr>30 Question from 2</vt:lpstr>
      <vt:lpstr>30 Answer from 2</vt:lpstr>
      <vt:lpstr>40 Question from 2</vt:lpstr>
      <vt:lpstr>40 Answer from 2</vt:lpstr>
      <vt:lpstr>50 Question from 2</vt:lpstr>
      <vt:lpstr>50 Answer from 2</vt:lpstr>
      <vt:lpstr>10 Question from 3</vt:lpstr>
      <vt:lpstr>10 Answer from 3</vt:lpstr>
      <vt:lpstr>20 Question from 3</vt:lpstr>
      <vt:lpstr>20 Answer from 3</vt:lpstr>
      <vt:lpstr>30 Question from 3</vt:lpstr>
      <vt:lpstr>30 Answer from 3</vt:lpstr>
      <vt:lpstr>40 Question from 3</vt:lpstr>
      <vt:lpstr>40 Answer from 3</vt:lpstr>
      <vt:lpstr>50 Question from 3</vt:lpstr>
      <vt:lpstr>50 Answer from 3</vt:lpstr>
      <vt:lpstr>10 Question from 4</vt:lpstr>
      <vt:lpstr>10 Answer from 4</vt:lpstr>
      <vt:lpstr>20 Question from 4</vt:lpstr>
      <vt:lpstr>20 Answer from 4</vt:lpstr>
      <vt:lpstr>30 Question from 4</vt:lpstr>
      <vt:lpstr>30 Answer from 4</vt:lpstr>
      <vt:lpstr>40 Question from 4</vt:lpstr>
      <vt:lpstr>40 Answer from 4</vt:lpstr>
      <vt:lpstr>50 Question from 4</vt:lpstr>
      <vt:lpstr>50 Answer from 4</vt:lpstr>
      <vt:lpstr>10 Question from 5</vt:lpstr>
      <vt:lpstr>10 Answer from 5</vt:lpstr>
      <vt:lpstr>20 Question from 5</vt:lpstr>
      <vt:lpstr>20 Answer from 5</vt:lpstr>
      <vt:lpstr>30 Question from 5</vt:lpstr>
      <vt:lpstr>30 Answer from 5</vt:lpstr>
      <vt:lpstr>40 Question from 5</vt:lpstr>
      <vt:lpstr>40 Answer from 5</vt:lpstr>
      <vt:lpstr>50 Question from 5</vt:lpstr>
      <vt:lpstr>50 Answer from 5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daniel</dc:creator>
  <cp:lastModifiedBy>LocalAdmin</cp:lastModifiedBy>
  <cp:revision>28</cp:revision>
  <dcterms:created xsi:type="dcterms:W3CDTF">1998-09-17T14:16:32Z</dcterms:created>
  <dcterms:modified xsi:type="dcterms:W3CDTF">2014-12-08T20:13:29Z</dcterms:modified>
</cp:coreProperties>
</file>