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93354CD-69BC-4F25-BA10-13CAFFC969A3}" type="datetimeFigureOut">
              <a:rPr lang="en-US" smtClean="0"/>
              <a:t>10/8/2014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9597455-3F20-490C-9744-97886AB78AB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354CD-69BC-4F25-BA10-13CAFFC969A3}"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97455-3F20-490C-9744-97886AB78A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354CD-69BC-4F25-BA10-13CAFFC969A3}"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97455-3F20-490C-9744-97886AB78A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354CD-69BC-4F25-BA10-13CAFFC969A3}"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97455-3F20-490C-9744-97886AB78A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3354CD-69BC-4F25-BA10-13CAFFC969A3}"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9597455-3F20-490C-9744-97886AB78AB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3354CD-69BC-4F25-BA10-13CAFFC969A3}"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97455-3F20-490C-9744-97886AB78A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93354CD-69BC-4F25-BA10-13CAFFC969A3}" type="datetimeFigureOut">
              <a:rPr lang="en-US" smtClean="0"/>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97455-3F20-490C-9744-97886AB78A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3354CD-69BC-4F25-BA10-13CAFFC969A3}" type="datetimeFigureOut">
              <a:rPr lang="en-US" smtClean="0"/>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97455-3F20-490C-9744-97886AB78A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354CD-69BC-4F25-BA10-13CAFFC969A3}" type="datetimeFigureOut">
              <a:rPr lang="en-US" smtClean="0"/>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97455-3F20-490C-9744-97886AB78A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3354CD-69BC-4F25-BA10-13CAFFC969A3}"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97455-3F20-490C-9744-97886AB78A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354CD-69BC-4F25-BA10-13CAFFC969A3}"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97455-3F20-490C-9744-97886AB78A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93354CD-69BC-4F25-BA10-13CAFFC969A3}" type="datetimeFigureOut">
              <a:rPr lang="en-US" smtClean="0"/>
              <a:t>10/8/2014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9597455-3F20-490C-9744-97886AB78AB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 Efficiency Self-Study</a:t>
            </a:r>
            <a:endParaRPr lang="en-US" dirty="0"/>
          </a:p>
        </p:txBody>
      </p:sp>
      <p:sp>
        <p:nvSpPr>
          <p:cNvPr id="3" name="Subtitle 2"/>
          <p:cNvSpPr>
            <a:spLocks noGrp="1"/>
          </p:cNvSpPr>
          <p:nvPr>
            <p:ph type="subTitle" idx="1"/>
          </p:nvPr>
        </p:nvSpPr>
        <p:spPr/>
        <p:txBody>
          <a:bodyPr/>
          <a:lstStyle/>
          <a:p>
            <a:r>
              <a:rPr lang="en-US" dirty="0" smtClean="0"/>
              <a:t>Mr. </a:t>
            </a:r>
            <a:r>
              <a:rPr lang="en-US" dirty="0" err="1" smtClean="0"/>
              <a:t>Rogalski</a:t>
            </a:r>
            <a:endParaRPr lang="en-US" dirty="0" smtClean="0"/>
          </a:p>
          <a:p>
            <a:r>
              <a:rPr lang="en-US" dirty="0" smtClean="0"/>
              <a:t>Chaparral High School</a:t>
            </a:r>
          </a:p>
          <a:p>
            <a:r>
              <a:rPr lang="en-US" dirty="0" err="1" smtClean="0"/>
              <a:t>Touro</a:t>
            </a:r>
            <a:r>
              <a:rPr lang="en-US" dirty="0" smtClean="0"/>
              <a:t> University</a:t>
            </a:r>
            <a:endParaRPr lang="en-US" dirty="0"/>
          </a:p>
        </p:txBody>
      </p:sp>
    </p:spTree>
    <p:extLst>
      <p:ext uri="{BB962C8B-B14F-4D97-AF65-F5344CB8AC3E}">
        <p14:creationId xmlns:p14="http://schemas.microsoft.com/office/powerpoint/2010/main" val="516832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Study</a:t>
            </a:r>
            <a:endParaRPr lang="en-US" dirty="0"/>
          </a:p>
        </p:txBody>
      </p:sp>
      <p:sp>
        <p:nvSpPr>
          <p:cNvPr id="3" name="Content Placeholder 2"/>
          <p:cNvSpPr>
            <a:spLocks noGrp="1"/>
          </p:cNvSpPr>
          <p:nvPr>
            <p:ph idx="1"/>
          </p:nvPr>
        </p:nvSpPr>
        <p:spPr/>
        <p:txBody>
          <a:bodyPr>
            <a:normAutofit lnSpcReduction="10000"/>
          </a:bodyPr>
          <a:lstStyle/>
          <a:p>
            <a:r>
              <a:rPr lang="en-US" dirty="0" smtClean="0"/>
              <a:t>Not able to measure the exact energy numbers for each appliance</a:t>
            </a:r>
          </a:p>
          <a:p>
            <a:r>
              <a:rPr lang="en-US" dirty="0" smtClean="0"/>
              <a:t>Consistency with data for students</a:t>
            </a:r>
          </a:p>
          <a:p>
            <a:r>
              <a:rPr lang="en-US" dirty="0" smtClean="0"/>
              <a:t>Students not turning in the data on time</a:t>
            </a:r>
          </a:p>
          <a:p>
            <a:endParaRPr lang="en-US" dirty="0"/>
          </a:p>
          <a:p>
            <a:r>
              <a:rPr lang="en-US" dirty="0" smtClean="0"/>
              <a:t>Find information regarding energy use and costs for individual school</a:t>
            </a:r>
          </a:p>
          <a:p>
            <a:r>
              <a:rPr lang="en-US" dirty="0" smtClean="0"/>
              <a:t>Offer more incentives for students </a:t>
            </a:r>
          </a:p>
          <a:p>
            <a:pPr lvl="1"/>
            <a:r>
              <a:rPr lang="en-US" dirty="0" smtClean="0"/>
              <a:t>More students</a:t>
            </a:r>
          </a:p>
          <a:p>
            <a:pPr lvl="1"/>
            <a:r>
              <a:rPr lang="en-US" dirty="0" smtClean="0"/>
              <a:t>Better data</a:t>
            </a:r>
          </a:p>
        </p:txBody>
      </p:sp>
    </p:spTree>
    <p:extLst>
      <p:ext uri="{BB962C8B-B14F-4D97-AF65-F5344CB8AC3E}">
        <p14:creationId xmlns:p14="http://schemas.microsoft.com/office/powerpoint/2010/main" val="327744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Preconceptions and findings</a:t>
            </a:r>
            <a:endParaRPr lang="en-US" dirty="0"/>
          </a:p>
        </p:txBody>
      </p:sp>
      <p:sp>
        <p:nvSpPr>
          <p:cNvPr id="3" name="Content Placeholder 2"/>
          <p:cNvSpPr>
            <a:spLocks noGrp="1"/>
          </p:cNvSpPr>
          <p:nvPr>
            <p:ph idx="1"/>
          </p:nvPr>
        </p:nvSpPr>
        <p:spPr/>
        <p:txBody>
          <a:bodyPr/>
          <a:lstStyle/>
          <a:p>
            <a:r>
              <a:rPr lang="en-US" dirty="0" smtClean="0"/>
              <a:t>Computers and Projectors were the top energy wasters in each classroom</a:t>
            </a:r>
          </a:p>
          <a:p>
            <a:r>
              <a:rPr lang="en-US" dirty="0" smtClean="0"/>
              <a:t>Power outlets, phone chargers and printers were newer ideas regarding waste of energy.</a:t>
            </a:r>
          </a:p>
          <a:p>
            <a:r>
              <a:rPr lang="en-US" dirty="0" smtClean="0"/>
              <a:t>Other forms of energy waste also depended on the type of classroom.</a:t>
            </a:r>
          </a:p>
          <a:p>
            <a:pPr lvl="1"/>
            <a:r>
              <a:rPr lang="en-US" dirty="0" smtClean="0"/>
              <a:t>Stove, Fridge, Microwave and other appliances not in other classes, but known to use larger quantities </a:t>
            </a:r>
            <a:r>
              <a:rPr lang="en-US" smtClean="0"/>
              <a:t>of energy.</a:t>
            </a:r>
            <a:endParaRPr lang="en-US" dirty="0" smtClean="0"/>
          </a:p>
          <a:p>
            <a:endParaRPr lang="en-US" dirty="0"/>
          </a:p>
        </p:txBody>
      </p:sp>
    </p:spTree>
    <p:extLst>
      <p:ext uri="{BB962C8B-B14F-4D97-AF65-F5344CB8AC3E}">
        <p14:creationId xmlns:p14="http://schemas.microsoft.com/office/powerpoint/2010/main" val="14650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Need for Energy Efficiency</a:t>
            </a:r>
            <a:endParaRPr lang="en-US" dirty="0"/>
          </a:p>
        </p:txBody>
      </p:sp>
      <p:sp>
        <p:nvSpPr>
          <p:cNvPr id="3" name="Content Placeholder 2"/>
          <p:cNvSpPr>
            <a:spLocks noGrp="1"/>
          </p:cNvSpPr>
          <p:nvPr>
            <p:ph idx="1"/>
          </p:nvPr>
        </p:nvSpPr>
        <p:spPr/>
        <p:txBody>
          <a:bodyPr>
            <a:normAutofit lnSpcReduction="10000"/>
          </a:bodyPr>
          <a:lstStyle/>
          <a:p>
            <a:r>
              <a:rPr lang="en-US" dirty="0" smtClean="0"/>
              <a:t>Energy Costs are increasing</a:t>
            </a:r>
          </a:p>
          <a:p>
            <a:r>
              <a:rPr lang="en-US" dirty="0" smtClean="0"/>
              <a:t>School Budgets are decreasing</a:t>
            </a:r>
          </a:p>
          <a:p>
            <a:r>
              <a:rPr lang="en-US" dirty="0" smtClean="0"/>
              <a:t>Resources are diminishing</a:t>
            </a:r>
            <a:endParaRPr lang="en-US" dirty="0"/>
          </a:p>
          <a:p>
            <a:r>
              <a:rPr lang="en-US" dirty="0" smtClean="0"/>
              <a:t>Students unaware of potential energy waste and consumption</a:t>
            </a:r>
          </a:p>
          <a:p>
            <a:pPr marL="137160" indent="0">
              <a:buNone/>
            </a:pPr>
            <a:endParaRPr lang="en-US" dirty="0"/>
          </a:p>
          <a:p>
            <a:pPr marL="137160" indent="0">
              <a:buNone/>
            </a:pPr>
            <a:r>
              <a:rPr lang="en-US" dirty="0" smtClean="0"/>
              <a:t>Every year, schools around the country face possible budget cuts.  They need to find ways to save money.  Energy costs keep increasing every year, schools to need find ways to cut those costs.</a:t>
            </a:r>
            <a:endParaRPr lang="en-US" dirty="0"/>
          </a:p>
          <a:p>
            <a:endParaRPr lang="en-US" dirty="0" smtClean="0"/>
          </a:p>
          <a:p>
            <a:pPr marL="137160" indent="0">
              <a:buNone/>
            </a:pPr>
            <a:endParaRPr lang="en-US" dirty="0"/>
          </a:p>
        </p:txBody>
      </p:sp>
    </p:spTree>
    <p:extLst>
      <p:ext uri="{BB962C8B-B14F-4D97-AF65-F5344CB8AC3E}">
        <p14:creationId xmlns:p14="http://schemas.microsoft.com/office/powerpoint/2010/main" val="171523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Preconceptions</a:t>
            </a:r>
            <a:endParaRPr lang="en-US" dirty="0"/>
          </a:p>
        </p:txBody>
      </p:sp>
      <p:sp>
        <p:nvSpPr>
          <p:cNvPr id="3" name="Content Placeholder 2"/>
          <p:cNvSpPr>
            <a:spLocks noGrp="1"/>
          </p:cNvSpPr>
          <p:nvPr>
            <p:ph idx="1"/>
          </p:nvPr>
        </p:nvSpPr>
        <p:spPr/>
        <p:txBody>
          <a:bodyPr/>
          <a:lstStyle/>
          <a:p>
            <a:r>
              <a:rPr lang="en-US" dirty="0" smtClean="0"/>
              <a:t>Classes will most likely consume the most energy with electronics being left on when not in use.</a:t>
            </a:r>
          </a:p>
          <a:p>
            <a:r>
              <a:rPr lang="en-US" dirty="0" smtClean="0"/>
              <a:t>Computers and projectors being left on over night.</a:t>
            </a:r>
          </a:p>
          <a:p>
            <a:r>
              <a:rPr lang="en-US" dirty="0" smtClean="0"/>
              <a:t>Teachers and students need to turn off any machines when not in use.</a:t>
            </a:r>
            <a:endParaRPr lang="en-US" dirty="0"/>
          </a:p>
        </p:txBody>
      </p:sp>
    </p:spTree>
    <p:extLst>
      <p:ext uri="{BB962C8B-B14F-4D97-AF65-F5344CB8AC3E}">
        <p14:creationId xmlns:p14="http://schemas.microsoft.com/office/powerpoint/2010/main" val="253280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a:t>
            </a:r>
            <a:endParaRPr lang="en-US" dirty="0"/>
          </a:p>
        </p:txBody>
      </p:sp>
      <p:sp>
        <p:nvSpPr>
          <p:cNvPr id="3" name="Content Placeholder 2"/>
          <p:cNvSpPr>
            <a:spLocks noGrp="1"/>
          </p:cNvSpPr>
          <p:nvPr>
            <p:ph idx="1"/>
          </p:nvPr>
        </p:nvSpPr>
        <p:spPr/>
        <p:txBody>
          <a:bodyPr/>
          <a:lstStyle/>
          <a:p>
            <a:r>
              <a:rPr lang="en-US" dirty="0" smtClean="0"/>
              <a:t>Students will write down and chart their observance of energy waste in each of their classes.</a:t>
            </a:r>
          </a:p>
          <a:p>
            <a:r>
              <a:rPr lang="en-US" dirty="0" smtClean="0"/>
              <a:t>One week of observations</a:t>
            </a:r>
          </a:p>
          <a:p>
            <a:r>
              <a:rPr lang="en-US" dirty="0" smtClean="0"/>
              <a:t>Share different ideas of wasteful energy amongst peers.</a:t>
            </a:r>
            <a:endParaRPr lang="en-US" dirty="0"/>
          </a:p>
        </p:txBody>
      </p:sp>
    </p:spTree>
    <p:extLst>
      <p:ext uri="{BB962C8B-B14F-4D97-AF65-F5344CB8AC3E}">
        <p14:creationId xmlns:p14="http://schemas.microsoft.com/office/powerpoint/2010/main" val="260231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15808058"/>
              </p:ext>
            </p:extLst>
          </p:nvPr>
        </p:nvGraphicFramePr>
        <p:xfrm>
          <a:off x="1219200" y="1371600"/>
          <a:ext cx="6781800" cy="5049857"/>
        </p:xfrm>
        <a:graphic>
          <a:graphicData uri="http://schemas.openxmlformats.org/presentationml/2006/ole">
            <mc:AlternateContent xmlns:mc="http://schemas.openxmlformats.org/markup-compatibility/2006">
              <mc:Choice xmlns:v="urn:schemas-microsoft-com:vml" Requires="v">
                <p:oleObj spid="_x0000_s2051" name="Worksheet" r:id="rId3" imgW="12153967" imgH="9048693" progId="Excel.Sheet.12">
                  <p:embed/>
                </p:oleObj>
              </mc:Choice>
              <mc:Fallback>
                <p:oleObj name="Worksheet" r:id="rId3" imgW="12153967" imgH="9048693" progId="Excel.Sheet.12">
                  <p:embed/>
                  <p:pic>
                    <p:nvPicPr>
                      <p:cNvPr id="0" name=""/>
                      <p:cNvPicPr/>
                      <p:nvPr/>
                    </p:nvPicPr>
                    <p:blipFill>
                      <a:blip r:embed="rId4"/>
                      <a:stretch>
                        <a:fillRect/>
                      </a:stretch>
                    </p:blipFill>
                    <p:spPr>
                      <a:xfrm>
                        <a:off x="1219200" y="1371600"/>
                        <a:ext cx="6781800" cy="5049857"/>
                      </a:xfrm>
                      <a:prstGeom prst="rect">
                        <a:avLst/>
                      </a:prstGeom>
                    </p:spPr>
                  </p:pic>
                </p:oleObj>
              </mc:Fallback>
            </mc:AlternateContent>
          </a:graphicData>
        </a:graphic>
      </p:graphicFrame>
    </p:spTree>
    <p:extLst>
      <p:ext uri="{BB962C8B-B14F-4D97-AF65-F5344CB8AC3E}">
        <p14:creationId xmlns:p14="http://schemas.microsoft.com/office/powerpoint/2010/main" val="185997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1 Collected Data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265011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t>
            </a:r>
            <a:r>
              <a:rPr lang="en-US" dirty="0" smtClean="0"/>
              <a:t>2 </a:t>
            </a:r>
            <a:r>
              <a:rPr lang="en-US" dirty="0"/>
              <a:t>Collected Data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83" y="1539875"/>
            <a:ext cx="6278033" cy="4708525"/>
          </a:xfrm>
        </p:spPr>
      </p:pic>
    </p:spTree>
    <p:extLst>
      <p:ext uri="{BB962C8B-B14F-4D97-AF65-F5344CB8AC3E}">
        <p14:creationId xmlns:p14="http://schemas.microsoft.com/office/powerpoint/2010/main" val="177665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t>
            </a:r>
            <a:r>
              <a:rPr lang="en-US" dirty="0" smtClean="0"/>
              <a:t>3 </a:t>
            </a:r>
            <a:r>
              <a:rPr lang="en-US" dirty="0"/>
              <a:t>Collected Data</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240948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Autofit/>
          </a:bodyPr>
          <a:lstStyle/>
          <a:p>
            <a:pPr marL="137160" indent="0">
              <a:buNone/>
            </a:pPr>
            <a:r>
              <a:rPr lang="en-US" sz="1400" dirty="0"/>
              <a:t>Common Ways that energy was observed being wasted wasted/left on when not in use:</a:t>
            </a:r>
            <a:r>
              <a:rPr lang="en-US" sz="1400" dirty="0"/>
              <a:t/>
            </a:r>
            <a:br>
              <a:rPr lang="en-US" sz="1400" dirty="0"/>
            </a:br>
            <a:r>
              <a:rPr lang="en-US" sz="1400" dirty="0"/>
              <a:t/>
            </a:r>
            <a:br>
              <a:rPr lang="en-US" sz="1400" dirty="0"/>
            </a:br>
            <a:r>
              <a:rPr lang="en-US" sz="1400" dirty="0"/>
              <a:t>All 3 students noted these in every class:</a:t>
            </a:r>
            <a:r>
              <a:rPr lang="en-US" sz="1400" dirty="0"/>
              <a:t/>
            </a:r>
            <a:br>
              <a:rPr lang="en-US" sz="1400" dirty="0"/>
            </a:br>
            <a:r>
              <a:rPr lang="en-US" sz="1400" dirty="0" smtClean="0"/>
              <a:t>Lights</a:t>
            </a:r>
          </a:p>
          <a:p>
            <a:pPr marL="137160" indent="0">
              <a:buNone/>
            </a:pPr>
            <a:endParaRPr lang="en-US" sz="1400" dirty="0"/>
          </a:p>
          <a:p>
            <a:r>
              <a:rPr lang="en-US" sz="1400" dirty="0"/>
              <a:t>Computers</a:t>
            </a:r>
          </a:p>
          <a:p>
            <a:r>
              <a:rPr lang="en-US" sz="1400" dirty="0"/>
              <a:t>A/C</a:t>
            </a:r>
          </a:p>
          <a:p>
            <a:r>
              <a:rPr lang="en-US" sz="1400" dirty="0"/>
              <a:t>Power Outlets</a:t>
            </a:r>
          </a:p>
          <a:p>
            <a:r>
              <a:rPr lang="en-US" sz="1400" dirty="0"/>
              <a:t>Wall Chargers</a:t>
            </a:r>
          </a:p>
          <a:p>
            <a:r>
              <a:rPr lang="en-US" sz="1400" dirty="0"/>
              <a:t>Projectors</a:t>
            </a:r>
          </a:p>
          <a:p>
            <a:r>
              <a:rPr lang="en-US" sz="1400" dirty="0"/>
              <a:t>Printer</a:t>
            </a:r>
          </a:p>
          <a:p>
            <a:pPr marL="137160" indent="0">
              <a:buNone/>
            </a:pPr>
            <a:r>
              <a:rPr lang="en-US" sz="1400" dirty="0"/>
              <a:t/>
            </a:r>
            <a:br>
              <a:rPr lang="en-US" sz="1400" dirty="0"/>
            </a:br>
            <a:r>
              <a:rPr lang="en-US" sz="1400" dirty="0"/>
              <a:t/>
            </a:r>
            <a:br>
              <a:rPr lang="en-US" sz="1400" dirty="0"/>
            </a:br>
            <a:r>
              <a:rPr lang="en-US" sz="1400" dirty="0"/>
              <a:t>There were other ways some classes wasted energy that other classes didn't:</a:t>
            </a:r>
            <a:r>
              <a:rPr lang="en-US" sz="1400" dirty="0"/>
              <a:t/>
            </a:r>
            <a:br>
              <a:rPr lang="en-US" sz="1400" dirty="0"/>
            </a:br>
            <a:r>
              <a:rPr lang="en-US" sz="1400" dirty="0"/>
              <a:t>Power </a:t>
            </a:r>
            <a:r>
              <a:rPr lang="en-US" sz="1400" dirty="0" smtClean="0"/>
              <a:t>tools</a:t>
            </a:r>
          </a:p>
          <a:p>
            <a:pPr marL="137160" indent="0">
              <a:buNone/>
            </a:pPr>
            <a:endParaRPr lang="en-US" sz="1400" dirty="0"/>
          </a:p>
          <a:p>
            <a:r>
              <a:rPr lang="en-US" sz="1400" dirty="0"/>
              <a:t>Microwaves</a:t>
            </a:r>
          </a:p>
          <a:p>
            <a:r>
              <a:rPr lang="en-US" sz="1400" dirty="0"/>
              <a:t>Refrigerators</a:t>
            </a:r>
          </a:p>
          <a:p>
            <a:r>
              <a:rPr lang="en-US" sz="1400" dirty="0"/>
              <a:t>Stoves</a:t>
            </a:r>
          </a:p>
          <a:p>
            <a:r>
              <a:rPr lang="en-US" sz="1400" dirty="0"/>
              <a:t>Door left open</a:t>
            </a:r>
          </a:p>
          <a:p>
            <a:pPr marL="137160" indent="0">
              <a:buNone/>
            </a:pPr>
            <a:endParaRPr lang="en-US" sz="1400" dirty="0"/>
          </a:p>
        </p:txBody>
      </p:sp>
    </p:spTree>
    <p:extLst>
      <p:ext uri="{BB962C8B-B14F-4D97-AF65-F5344CB8AC3E}">
        <p14:creationId xmlns:p14="http://schemas.microsoft.com/office/powerpoint/2010/main" val="1498902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TotalTime>
  <Words>288</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Apex</vt:lpstr>
      <vt:lpstr>Microsoft Excel Worksheet</vt:lpstr>
      <vt:lpstr>Energy Efficiency Self-Study</vt:lpstr>
      <vt:lpstr>The Need for Energy Efficiency</vt:lpstr>
      <vt:lpstr>Preconceptions</vt:lpstr>
      <vt:lpstr>Data Collection Method</vt:lpstr>
      <vt:lpstr>Chart</vt:lpstr>
      <vt:lpstr>Student 1 Collected Data</vt:lpstr>
      <vt:lpstr>Student 2 Collected Data</vt:lpstr>
      <vt:lpstr>Student 3 Collected Data</vt:lpstr>
      <vt:lpstr>Results</vt:lpstr>
      <vt:lpstr>Limitations of Study</vt:lpstr>
      <vt:lpstr>Comparing Preconceptions and findings</vt:lpstr>
    </vt:vector>
  </TitlesOfParts>
  <Company>Clark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Self-Study</dc:title>
  <dc:creator>LocalAdmin</dc:creator>
  <cp:lastModifiedBy>LocalAdmin</cp:lastModifiedBy>
  <cp:revision>4</cp:revision>
  <dcterms:created xsi:type="dcterms:W3CDTF">2014-10-08T16:17:49Z</dcterms:created>
  <dcterms:modified xsi:type="dcterms:W3CDTF">2014-10-08T16:54:48Z</dcterms:modified>
</cp:coreProperties>
</file>