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56" d="100"/>
          <a:sy n="56" d="100"/>
        </p:scale>
        <p:origin x="102" y="13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8/17/2015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8/17/2015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8/17/2015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8/17/2015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MGqJa20Lqwc"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homeschool.com/articles/Top100_20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la.org/aasl/standards-guidelines/best-websites/landmar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esthistorysites.net/general-history-resour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QmBDoBkvTuQ"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OmgYLWSuea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ueJoPgeqSY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pcworld.com/article/2047667/how-to-solve-the-10-most-common-tech-support-problems-yourself.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Chaparral High School Student Tech Committee Plan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Mr. </a:t>
            </a:r>
            <a:r>
              <a:rPr lang="en-US" dirty="0" err="1" smtClean="0"/>
              <a:t>Rogalski</a:t>
            </a:r>
            <a:endParaRPr lang="en-US" dirty="0" smtClean="0"/>
          </a:p>
          <a:p>
            <a:r>
              <a:rPr lang="en-US" dirty="0" err="1" smtClean="0"/>
              <a:t>Touro</a:t>
            </a:r>
            <a:r>
              <a:rPr lang="en-US" dirty="0" smtClean="0"/>
              <a:t> </a:t>
            </a:r>
            <a:r>
              <a:rPr lang="en-US" dirty="0" err="1" smtClean="0"/>
              <a:t>Univeristy</a:t>
            </a:r>
            <a:endParaRPr lang="en-US" dirty="0" smtClean="0"/>
          </a:p>
          <a:p>
            <a:r>
              <a:rPr lang="en-US" dirty="0" smtClean="0"/>
              <a:t>EDCI 656 Final</a:t>
            </a:r>
            <a:endParaRPr lang="en-US" dirty="0"/>
          </a:p>
        </p:txBody>
      </p:sp>
    </p:spTree>
    <p:extLst>
      <p:ext uri="{BB962C8B-B14F-4D97-AF65-F5344CB8AC3E}">
        <p14:creationId xmlns:p14="http://schemas.microsoft.com/office/powerpoint/2010/main" val="39970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Activities – Maintenance	</a:t>
            </a:r>
            <a:endParaRPr lang="en-US" dirty="0"/>
          </a:p>
        </p:txBody>
      </p:sp>
      <p:pic>
        <p:nvPicPr>
          <p:cNvPr id="4" name="MGqJa20Lqwc"/>
          <p:cNvPicPr>
            <a:picLocks noGrp="1" noRot="1" noChangeAspect="1"/>
          </p:cNvPicPr>
          <p:nvPr>
            <p:ph idx="1"/>
            <a:videoFile r:link="rId1"/>
          </p:nvPr>
        </p:nvPicPr>
        <p:blipFill>
          <a:blip r:embed="rId3"/>
          <a:stretch>
            <a:fillRect/>
          </a:stretch>
        </p:blipFill>
        <p:spPr>
          <a:xfrm>
            <a:off x="2760453" y="1964413"/>
            <a:ext cx="6568026" cy="3694515"/>
          </a:xfrm>
          <a:prstGeom prst="rect">
            <a:avLst/>
          </a:prstGeom>
        </p:spPr>
      </p:pic>
    </p:spTree>
    <p:extLst>
      <p:ext uri="{BB962C8B-B14F-4D97-AF65-F5344CB8AC3E}">
        <p14:creationId xmlns:p14="http://schemas.microsoft.com/office/powerpoint/2010/main" val="89843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Activities – Top 100 Websites</a:t>
            </a:r>
            <a:endParaRPr lang="en-US" dirty="0"/>
          </a:p>
        </p:txBody>
      </p:sp>
      <p:sp>
        <p:nvSpPr>
          <p:cNvPr id="3" name="Content Placeholder 2"/>
          <p:cNvSpPr>
            <a:spLocks noGrp="1"/>
          </p:cNvSpPr>
          <p:nvPr>
            <p:ph idx="1"/>
          </p:nvPr>
        </p:nvSpPr>
        <p:spPr/>
        <p:txBody>
          <a:bodyPr>
            <a:normAutofit/>
          </a:bodyPr>
          <a:lstStyle/>
          <a:p>
            <a:r>
              <a:rPr lang="en-US" sz="7200" dirty="0" smtClean="0">
                <a:hlinkClick r:id="rId2"/>
              </a:rPr>
              <a:t>Link</a:t>
            </a:r>
            <a:endParaRPr lang="en-US" sz="7200" dirty="0"/>
          </a:p>
        </p:txBody>
      </p:sp>
    </p:spTree>
    <p:extLst>
      <p:ext uri="{BB962C8B-B14F-4D97-AF65-F5344CB8AC3E}">
        <p14:creationId xmlns:p14="http://schemas.microsoft.com/office/powerpoint/2010/main" val="171749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 Landmark	</a:t>
            </a:r>
            <a:endParaRPr lang="en-US" dirty="0"/>
          </a:p>
        </p:txBody>
      </p:sp>
      <p:sp>
        <p:nvSpPr>
          <p:cNvPr id="3" name="Content Placeholder 2"/>
          <p:cNvSpPr>
            <a:spLocks noGrp="1"/>
          </p:cNvSpPr>
          <p:nvPr>
            <p:ph idx="1"/>
          </p:nvPr>
        </p:nvSpPr>
        <p:spPr/>
        <p:txBody>
          <a:bodyPr/>
          <a:lstStyle/>
          <a:p>
            <a:r>
              <a:rPr lang="en-US" sz="6600" dirty="0" smtClean="0">
                <a:hlinkClick r:id="rId2"/>
              </a:rPr>
              <a:t>Link</a:t>
            </a:r>
            <a:endParaRPr lang="en-US" dirty="0"/>
          </a:p>
        </p:txBody>
      </p:sp>
    </p:spTree>
    <p:extLst>
      <p:ext uri="{BB962C8B-B14F-4D97-AF65-F5344CB8AC3E}">
        <p14:creationId xmlns:p14="http://schemas.microsoft.com/office/powerpoint/2010/main" val="1222691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 Best History Websites</a:t>
            </a:r>
            <a:endParaRPr lang="en-US" dirty="0"/>
          </a:p>
        </p:txBody>
      </p:sp>
      <p:sp>
        <p:nvSpPr>
          <p:cNvPr id="3" name="Content Placeholder 2"/>
          <p:cNvSpPr>
            <a:spLocks noGrp="1"/>
          </p:cNvSpPr>
          <p:nvPr>
            <p:ph idx="1"/>
          </p:nvPr>
        </p:nvSpPr>
        <p:spPr/>
        <p:txBody>
          <a:bodyPr/>
          <a:lstStyle/>
          <a:p>
            <a:r>
              <a:rPr lang="en-US" sz="6000" dirty="0" smtClean="0">
                <a:hlinkClick r:id="rId2"/>
              </a:rPr>
              <a:t>Link</a:t>
            </a:r>
            <a:endParaRPr lang="en-US" dirty="0"/>
          </a:p>
        </p:txBody>
      </p:sp>
    </p:spTree>
    <p:extLst>
      <p:ext uri="{BB962C8B-B14F-4D97-AF65-F5344CB8AC3E}">
        <p14:creationId xmlns:p14="http://schemas.microsoft.com/office/powerpoint/2010/main" val="386042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55000" lnSpcReduction="20000"/>
          </a:bodyPr>
          <a:lstStyle/>
          <a:p>
            <a:r>
              <a:rPr lang="en-US" sz="2900" dirty="0"/>
              <a:t>ISTE Teacher Standards:</a:t>
            </a:r>
          </a:p>
          <a:p>
            <a:pPr lvl="0"/>
            <a:r>
              <a:rPr lang="en-US" sz="2900" dirty="0"/>
              <a:t>1.b - Engage students in exploring real-world issues  and solving authentic problems using digital tools and resources.</a:t>
            </a:r>
          </a:p>
          <a:p>
            <a:pPr lvl="0"/>
            <a:r>
              <a:rPr lang="en-US" sz="2900" dirty="0"/>
              <a:t>1.d - Model collaborative knowledge construction by engaging in learning with students, colleagues,  and others in face-to-face and virtual environments</a:t>
            </a:r>
          </a:p>
          <a:p>
            <a:pPr lvl="0"/>
            <a:r>
              <a:rPr lang="en-US" sz="2900" dirty="0"/>
              <a:t>2.b - Develop technology-enriched learning environments that enable all students to pursue their individual curiosities and become active participants in setting their own educational goals, managing their own learning, and assessing their own progress.</a:t>
            </a:r>
          </a:p>
          <a:p>
            <a:pPr lvl="0"/>
            <a:r>
              <a:rPr lang="en-US" sz="2900" dirty="0"/>
              <a:t>3.a - Demonstrate fluency in technology systems and the transfer of current knowledge to new technologies and situations</a:t>
            </a:r>
          </a:p>
          <a:p>
            <a:pPr lvl="0"/>
            <a:r>
              <a:rPr lang="en-US" sz="2900" dirty="0"/>
              <a:t>4.a - Advocate, model, and teach safe, legal, and ethical use of digital information and technology, including respect for copyright, intellectual property, and the appropriate documentation of sources.</a:t>
            </a:r>
          </a:p>
          <a:p>
            <a:pPr lvl="0"/>
            <a:r>
              <a:rPr lang="en-US" sz="2900" dirty="0"/>
              <a:t>5.b - Exhibit leadership by demonstrating a vision of technology infusion, participating in shared decision making and community building, and developing the leadership and technology skills of others.</a:t>
            </a:r>
          </a:p>
          <a:p>
            <a:r>
              <a:rPr lang="en-US" dirty="0"/>
              <a:t> </a:t>
            </a:r>
          </a:p>
        </p:txBody>
      </p:sp>
    </p:spTree>
    <p:extLst>
      <p:ext uri="{BB962C8B-B14F-4D97-AF65-F5344CB8AC3E}">
        <p14:creationId xmlns:p14="http://schemas.microsoft.com/office/powerpoint/2010/main" val="154997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cont.</a:t>
            </a:r>
            <a:endParaRPr lang="en-US" dirty="0"/>
          </a:p>
        </p:txBody>
      </p:sp>
      <p:sp>
        <p:nvSpPr>
          <p:cNvPr id="3" name="Content Placeholder 2"/>
          <p:cNvSpPr>
            <a:spLocks noGrp="1"/>
          </p:cNvSpPr>
          <p:nvPr>
            <p:ph idx="1"/>
          </p:nvPr>
        </p:nvSpPr>
        <p:spPr/>
        <p:txBody>
          <a:bodyPr/>
          <a:lstStyle/>
          <a:p>
            <a:r>
              <a:rPr lang="en-US" dirty="0"/>
              <a:t>ISTE Student Standards:</a:t>
            </a:r>
          </a:p>
          <a:p>
            <a:pPr lvl="0"/>
            <a:r>
              <a:rPr lang="en-US" dirty="0"/>
              <a:t>2.d - Contribute to project teams to produce original works or solve problems.</a:t>
            </a:r>
          </a:p>
          <a:p>
            <a:pPr lvl="0"/>
            <a:r>
              <a:rPr lang="en-US" dirty="0"/>
              <a:t>3.b - Locate, organize, analyze, evaluate, synthesize,  and ethically use information from a variety of sources and media. </a:t>
            </a:r>
          </a:p>
          <a:p>
            <a:pPr lvl="0"/>
            <a:r>
              <a:rPr lang="en-US" dirty="0"/>
              <a:t>4.a - Identify and define authentic problems and significant questions for investigation.</a:t>
            </a:r>
          </a:p>
          <a:p>
            <a:pPr lvl="0"/>
            <a:r>
              <a:rPr lang="en-US" dirty="0"/>
              <a:t>4.b - Plan and manage activities to develop a solution  or complete a project.</a:t>
            </a:r>
          </a:p>
          <a:p>
            <a:pPr lvl="0"/>
            <a:r>
              <a:rPr lang="en-US" dirty="0"/>
              <a:t>6.c - Troubleshoot systems and applications.</a:t>
            </a:r>
          </a:p>
          <a:p>
            <a:endParaRPr lang="en-US" dirty="0"/>
          </a:p>
        </p:txBody>
      </p:sp>
    </p:spTree>
    <p:extLst>
      <p:ext uri="{BB962C8B-B14F-4D97-AF65-F5344CB8AC3E}">
        <p14:creationId xmlns:p14="http://schemas.microsoft.com/office/powerpoint/2010/main" val="3986326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lnSpcReduction="10000"/>
          </a:bodyPr>
          <a:lstStyle/>
          <a:p>
            <a:pPr lvl="0">
              <a:buFont typeface="Arial" panose="020B0604020202020204" pitchFamily="34" charset="0"/>
              <a:buChar char="•"/>
            </a:pPr>
            <a:r>
              <a:rPr lang="en-US" sz="2800" dirty="0"/>
              <a:t>Students will be evaluated on a 10-point system per issue.  They will be graded with two categories; Quality of Work and Time-management.</a:t>
            </a:r>
            <a:endParaRPr lang="en-US" sz="2400" dirty="0"/>
          </a:p>
          <a:p>
            <a:pPr lvl="1">
              <a:buFont typeface="Arial" panose="020B0604020202020204" pitchFamily="34" charset="0"/>
              <a:buChar char="•"/>
            </a:pPr>
            <a:r>
              <a:rPr lang="en-US" sz="2400" dirty="0"/>
              <a:t>Quality of work – If the technological issue is fixed or not.</a:t>
            </a:r>
            <a:endParaRPr lang="en-US" sz="2000" dirty="0"/>
          </a:p>
          <a:p>
            <a:pPr lvl="1">
              <a:buFont typeface="Arial" panose="020B0604020202020204" pitchFamily="34" charset="0"/>
              <a:buChar char="•"/>
            </a:pPr>
            <a:r>
              <a:rPr lang="en-US" sz="2400" dirty="0"/>
              <a:t>Time-management – If the issue was fixed during a certain time-period.</a:t>
            </a:r>
            <a:endParaRPr lang="en-US" sz="2000" dirty="0"/>
          </a:p>
          <a:p>
            <a:pPr lvl="0">
              <a:buFont typeface="Arial" panose="020B0604020202020204" pitchFamily="34" charset="0"/>
              <a:buChar char="•"/>
            </a:pPr>
            <a:r>
              <a:rPr lang="en-US" sz="2800" dirty="0"/>
              <a:t>Teachers will evaluate the students and the committee as a whole towards the end of the year.</a:t>
            </a:r>
            <a:endParaRPr lang="en-US" sz="2400" dirty="0"/>
          </a:p>
          <a:p>
            <a:pPr lvl="1">
              <a:buFont typeface="Arial" panose="020B0604020202020204" pitchFamily="34" charset="0"/>
              <a:buChar char="•"/>
            </a:pPr>
            <a:r>
              <a:rPr lang="en-US" sz="2400" dirty="0"/>
              <a:t>How successful was the committee?</a:t>
            </a:r>
            <a:endParaRPr lang="en-US" sz="2000" dirty="0"/>
          </a:p>
          <a:p>
            <a:pPr lvl="1">
              <a:buFont typeface="Arial" panose="020B0604020202020204" pitchFamily="34" charset="0"/>
              <a:buChar char="•"/>
            </a:pPr>
            <a:r>
              <a:rPr lang="en-US" sz="2400" dirty="0"/>
              <a:t>Ratio of Solved/Unsolved technology issues.</a:t>
            </a:r>
            <a:endParaRPr lang="en-US" sz="2000" dirty="0"/>
          </a:p>
          <a:p>
            <a:pPr lvl="1">
              <a:buFont typeface="Arial" panose="020B0604020202020204" pitchFamily="34" charset="0"/>
              <a:buChar char="•"/>
            </a:pPr>
            <a:r>
              <a:rPr lang="en-US" sz="2400" dirty="0"/>
              <a:t>Questions/Concerns/Feedback to the program.</a:t>
            </a:r>
            <a:endParaRPr lang="en-US" sz="2000" dirty="0"/>
          </a:p>
          <a:p>
            <a:endParaRPr lang="en-US" dirty="0"/>
          </a:p>
        </p:txBody>
      </p:sp>
    </p:spTree>
    <p:extLst>
      <p:ext uri="{BB962C8B-B14F-4D97-AF65-F5344CB8AC3E}">
        <p14:creationId xmlns:p14="http://schemas.microsoft.com/office/powerpoint/2010/main" val="3658295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9526413"/>
              </p:ext>
            </p:extLst>
          </p:nvPr>
        </p:nvGraphicFramePr>
        <p:xfrm>
          <a:off x="828136" y="2197952"/>
          <a:ext cx="9920377" cy="3776993"/>
        </p:xfrm>
        <a:graphic>
          <a:graphicData uri="http://schemas.openxmlformats.org/drawingml/2006/table">
            <a:tbl>
              <a:tblPr>
                <a:tableStyleId>{5C22544A-7EE6-4342-B048-85BDC9FD1C3A}</a:tableStyleId>
              </a:tblPr>
              <a:tblGrid>
                <a:gridCol w="1983886"/>
                <a:gridCol w="1983886"/>
                <a:gridCol w="1984833"/>
                <a:gridCol w="1983886"/>
                <a:gridCol w="1983886"/>
              </a:tblGrid>
              <a:tr h="148199">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77839">
                <a:tc gridSpan="3">
                  <a:txBody>
                    <a:bodyPr/>
                    <a:lstStyle/>
                    <a:p>
                      <a:pPr marL="0" marR="0" algn="ctr">
                        <a:lnSpc>
                          <a:spcPct val="107000"/>
                        </a:lnSpc>
                        <a:spcBef>
                          <a:spcPts val="0"/>
                        </a:spcBef>
                        <a:spcAft>
                          <a:spcPts val="0"/>
                        </a:spcAft>
                      </a:pPr>
                      <a:r>
                        <a:rPr lang="en-US" sz="1300">
                          <a:effectLst/>
                        </a:rPr>
                        <a:t>Collaborative Work Skills : Student Tech Committee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hMerge="1">
                  <a:txBody>
                    <a:bodyPr/>
                    <a:lstStyle/>
                    <a:p>
                      <a:endParaRPr lang="en-US"/>
                    </a:p>
                  </a:txBody>
                  <a:tcPr/>
                </a:tc>
                <a:tc hMerge="1">
                  <a:txBody>
                    <a:bodyPr/>
                    <a:lstStyle/>
                    <a:p>
                      <a:endParaRPr lang="en-US"/>
                    </a:p>
                  </a:txBody>
                  <a:tcPr/>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gridSpan="2">
                  <a:txBody>
                    <a:bodyPr/>
                    <a:lstStyle/>
                    <a:p>
                      <a:pPr marL="0" marR="0">
                        <a:lnSpc>
                          <a:spcPct val="107000"/>
                        </a:lnSpc>
                        <a:spcBef>
                          <a:spcPts val="0"/>
                        </a:spcBef>
                        <a:spcAft>
                          <a:spcPts val="0"/>
                        </a:spcAft>
                      </a:pPr>
                      <a:r>
                        <a:rPr lang="en-US" sz="1100">
                          <a:effectLst/>
                        </a:rPr>
                        <a:t>Teacher Name: Mr. Rogalski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hMerge="1">
                  <a:txBody>
                    <a:bodyPr/>
                    <a:lstStyle/>
                    <a:p>
                      <a:endParaRPr lang="en-US"/>
                    </a:p>
                  </a:txBody>
                  <a:tcPr/>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287114">
                <a:tc gridSpan="3">
                  <a:txBody>
                    <a:bodyPr/>
                    <a:lstStyle/>
                    <a:p>
                      <a:pPr marL="0" marR="0">
                        <a:lnSpc>
                          <a:spcPct val="107000"/>
                        </a:lnSpc>
                        <a:spcBef>
                          <a:spcPts val="0"/>
                        </a:spcBef>
                        <a:spcAft>
                          <a:spcPts val="0"/>
                        </a:spcAft>
                      </a:pPr>
                      <a:r>
                        <a:rPr lang="en-US" sz="1100">
                          <a:effectLst/>
                        </a:rPr>
                        <a:t>Student Name:     ________________________________________</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hMerge="1">
                  <a:txBody>
                    <a:bodyPr/>
                    <a:lstStyle/>
                    <a:p>
                      <a:endParaRPr lang="en-US"/>
                    </a:p>
                  </a:txBody>
                  <a:tcPr/>
                </a:tc>
                <a:tc hMerge="1">
                  <a:txBody>
                    <a:bodyPr/>
                    <a:lstStyle/>
                    <a:p>
                      <a:endParaRPr lang="en-US"/>
                    </a:p>
                  </a:txBody>
                  <a:tcPr/>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148199">
                <a:tc>
                  <a:txBody>
                    <a:bodyPr/>
                    <a:lstStyle/>
                    <a:p>
                      <a:pPr marL="0" marR="0" algn="ctr">
                        <a:lnSpc>
                          <a:spcPct val="107000"/>
                        </a:lnSpc>
                        <a:spcBef>
                          <a:spcPts val="0"/>
                        </a:spcBef>
                        <a:spcAft>
                          <a:spcPts val="0"/>
                        </a:spcAft>
                      </a:pPr>
                      <a:r>
                        <a:rPr lang="en-US" sz="1100">
                          <a:effectLst/>
                        </a:rPr>
                        <a:t>CATEGORY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742018">
                <a:tc>
                  <a:txBody>
                    <a:bodyPr/>
                    <a:lstStyle/>
                    <a:p>
                      <a:pPr marL="0" marR="0">
                        <a:lnSpc>
                          <a:spcPct val="107000"/>
                        </a:lnSpc>
                        <a:spcBef>
                          <a:spcPts val="0"/>
                        </a:spcBef>
                        <a:spcAft>
                          <a:spcPts val="0"/>
                        </a:spcAft>
                      </a:pPr>
                      <a:r>
                        <a:rPr lang="en-US" sz="1100">
                          <a:effectLst/>
                        </a:rPr>
                        <a:t>Quality of Work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Technology issue(s) fixed.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Technology issue(s) mostly fixed.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Technology issue(s) somewhat fixed.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Technology issue(s) not fixed.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r h="742018">
                <a:tc>
                  <a:txBody>
                    <a:bodyPr/>
                    <a:lstStyle/>
                    <a:p>
                      <a:pPr marL="0" marR="0">
                        <a:lnSpc>
                          <a:spcPct val="107000"/>
                        </a:lnSpc>
                        <a:spcBef>
                          <a:spcPts val="0"/>
                        </a:spcBef>
                        <a:spcAft>
                          <a:spcPts val="0"/>
                        </a:spcAft>
                      </a:pPr>
                      <a:r>
                        <a:rPr lang="en-US" sz="1100">
                          <a:effectLst/>
                        </a:rPr>
                        <a:t>Time-management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Technology issue(s) fixed within class 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Technology issue(s) fixed within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a:effectLst/>
                        </a:rPr>
                        <a:t>Technology issue(s) fixed within week.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c>
                  <a:txBody>
                    <a:bodyPr/>
                    <a:lstStyle/>
                    <a:p>
                      <a:pPr marL="0" marR="0">
                        <a:lnSpc>
                          <a:spcPct val="107000"/>
                        </a:lnSpc>
                        <a:spcBef>
                          <a:spcPts val="0"/>
                        </a:spcBef>
                        <a:spcAft>
                          <a:spcPts val="0"/>
                        </a:spcAft>
                      </a:pPr>
                      <a:r>
                        <a:rPr lang="en-US" sz="1100" dirty="0">
                          <a:effectLst/>
                        </a:rPr>
                        <a:t>Technology issue(s) fixed in a week or more.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41" marR="67441" marT="0" marB="0"/>
                </a:tc>
              </a:tr>
            </a:tbl>
          </a:graphicData>
        </a:graphic>
      </p:graphicFrame>
    </p:spTree>
    <p:extLst>
      <p:ext uri="{BB962C8B-B14F-4D97-AF65-F5344CB8AC3E}">
        <p14:creationId xmlns:p14="http://schemas.microsoft.com/office/powerpoint/2010/main" val="100411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Goals</a:t>
            </a:r>
            <a:endParaRPr lang="en-US" sz="6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a:t>Create a Student-Oriented Technology Committee within the school to assist classroom teachers during school hours.</a:t>
            </a:r>
          </a:p>
          <a:p>
            <a:pPr>
              <a:buFont typeface="Arial" panose="020B0604020202020204" pitchFamily="34" charset="0"/>
              <a:buChar char="•"/>
            </a:pPr>
            <a:r>
              <a:rPr lang="en-US" sz="3200" dirty="0"/>
              <a:t>Offer training for students and teachers in the use of technology within the classroom.</a:t>
            </a:r>
          </a:p>
          <a:p>
            <a:pPr>
              <a:buFont typeface="Arial" panose="020B0604020202020204" pitchFamily="34" charset="0"/>
              <a:buChar char="•"/>
            </a:pPr>
            <a:r>
              <a:rPr lang="en-US" sz="3200" dirty="0"/>
              <a:t>Show that integrating technology within the school assists in the school’s improvement plan.</a:t>
            </a:r>
          </a:p>
          <a:p>
            <a:endParaRPr lang="en-US" dirty="0"/>
          </a:p>
        </p:txBody>
      </p:sp>
    </p:spTree>
    <p:extLst>
      <p:ext uri="{BB962C8B-B14F-4D97-AF65-F5344CB8AC3E}">
        <p14:creationId xmlns:p14="http://schemas.microsoft.com/office/powerpoint/2010/main" val="137148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a:t>Objectives</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4400" dirty="0"/>
              <a:t>Students will:</a:t>
            </a:r>
            <a:endParaRPr lang="en-US" sz="4000" dirty="0"/>
          </a:p>
          <a:p>
            <a:pPr lvl="1">
              <a:buFont typeface="Arial" panose="020B0604020202020204" pitchFamily="34" charset="0"/>
              <a:buChar char="•"/>
            </a:pPr>
            <a:r>
              <a:rPr lang="en-US" sz="4000" dirty="0"/>
              <a:t>Be trained with diagnosing and repairing technical issues within the classroom.</a:t>
            </a:r>
            <a:endParaRPr lang="en-US" sz="3600" dirty="0"/>
          </a:p>
          <a:p>
            <a:pPr lvl="1">
              <a:buFont typeface="Arial" panose="020B0604020202020204" pitchFamily="34" charset="0"/>
              <a:buChar char="•"/>
            </a:pPr>
            <a:r>
              <a:rPr lang="en-US" sz="4000" dirty="0"/>
              <a:t>Assist teachers in accessing properly utilizing technology and online resources.</a:t>
            </a:r>
            <a:endParaRPr lang="en-US" sz="3600" dirty="0"/>
          </a:p>
          <a:p>
            <a:endParaRPr lang="en-US" dirty="0"/>
          </a:p>
        </p:txBody>
      </p:sp>
    </p:spTree>
    <p:extLst>
      <p:ext uri="{BB962C8B-B14F-4D97-AF65-F5344CB8AC3E}">
        <p14:creationId xmlns:p14="http://schemas.microsoft.com/office/powerpoint/2010/main" val="269190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Ideas of Success</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3200" dirty="0"/>
              <a:t>Teachers easily utilizing technology within their classrooms to improve their curriculum.</a:t>
            </a:r>
          </a:p>
          <a:p>
            <a:pPr lvl="0">
              <a:buFont typeface="Arial" panose="020B0604020202020204" pitchFamily="34" charset="0"/>
              <a:buChar char="•"/>
            </a:pPr>
            <a:r>
              <a:rPr lang="en-US" sz="3200" dirty="0"/>
              <a:t>Little to no issues with technology</a:t>
            </a:r>
          </a:p>
          <a:p>
            <a:pPr lvl="0">
              <a:buFont typeface="Arial" panose="020B0604020202020204" pitchFamily="34" charset="0"/>
              <a:buChar char="•"/>
            </a:pPr>
            <a:r>
              <a:rPr lang="en-US" sz="3200" dirty="0"/>
              <a:t>No more longstanding technology not being used.</a:t>
            </a:r>
          </a:p>
          <a:p>
            <a:pPr lvl="0">
              <a:buFont typeface="Arial" panose="020B0604020202020204" pitchFamily="34" charset="0"/>
              <a:buChar char="•"/>
            </a:pPr>
            <a:r>
              <a:rPr lang="en-US" sz="3200" dirty="0"/>
              <a:t>Technical issues solved within the class time they become apparent.</a:t>
            </a:r>
          </a:p>
          <a:p>
            <a:pPr lvl="0">
              <a:buFont typeface="Arial" panose="020B0604020202020204" pitchFamily="34" charset="0"/>
              <a:buChar char="•"/>
            </a:pPr>
            <a:r>
              <a:rPr lang="en-US" sz="3200" dirty="0"/>
              <a:t>Students find resources for their teachers to use.</a:t>
            </a:r>
          </a:p>
          <a:p>
            <a:endParaRPr lang="en-US" dirty="0"/>
          </a:p>
        </p:txBody>
      </p:sp>
    </p:spTree>
    <p:extLst>
      <p:ext uri="{BB962C8B-B14F-4D97-AF65-F5344CB8AC3E}">
        <p14:creationId xmlns:p14="http://schemas.microsoft.com/office/powerpoint/2010/main" val="21702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Activities</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3600" dirty="0"/>
              <a:t>Proper training and online tutorials for technology set-up.</a:t>
            </a:r>
          </a:p>
          <a:p>
            <a:pPr lvl="0">
              <a:buFont typeface="Arial" panose="020B0604020202020204" pitchFamily="34" charset="0"/>
              <a:buChar char="•"/>
            </a:pPr>
            <a:r>
              <a:rPr lang="en-US" sz="3600" dirty="0"/>
              <a:t>Teach students how to solve basic computer repair and common technology issues.</a:t>
            </a:r>
          </a:p>
          <a:p>
            <a:pPr lvl="0">
              <a:buFont typeface="Arial" panose="020B0604020202020204" pitchFamily="34" charset="0"/>
              <a:buChar char="•"/>
            </a:pPr>
            <a:r>
              <a:rPr lang="en-US" sz="3600" dirty="0"/>
              <a:t>Educate students on useful websites that have valuable resources they can share with their teachers.</a:t>
            </a:r>
          </a:p>
          <a:p>
            <a:endParaRPr lang="en-US" dirty="0"/>
          </a:p>
        </p:txBody>
      </p:sp>
    </p:spTree>
    <p:extLst>
      <p:ext uri="{BB962C8B-B14F-4D97-AF65-F5344CB8AC3E}">
        <p14:creationId xmlns:p14="http://schemas.microsoft.com/office/powerpoint/2010/main" val="277456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Activities Computer - Projector</a:t>
            </a:r>
            <a:endParaRPr lang="en-US" dirty="0"/>
          </a:p>
        </p:txBody>
      </p:sp>
      <p:pic>
        <p:nvPicPr>
          <p:cNvPr id="4" name="QmBDoBkvTuQ"/>
          <p:cNvPicPr>
            <a:picLocks noGrp="1" noRot="1" noChangeAspect="1"/>
          </p:cNvPicPr>
          <p:nvPr>
            <p:ph idx="1"/>
            <a:videoFile r:link="rId1"/>
          </p:nvPr>
        </p:nvPicPr>
        <p:blipFill>
          <a:blip r:embed="rId3"/>
          <a:stretch>
            <a:fillRect/>
          </a:stretch>
        </p:blipFill>
        <p:spPr>
          <a:xfrm>
            <a:off x="2449902" y="1789728"/>
            <a:ext cx="7522684" cy="4231510"/>
          </a:xfrm>
          <a:prstGeom prst="rect">
            <a:avLst/>
          </a:prstGeom>
        </p:spPr>
      </p:pic>
    </p:spTree>
    <p:extLst>
      <p:ext uri="{BB962C8B-B14F-4D97-AF65-F5344CB8AC3E}">
        <p14:creationId xmlns:p14="http://schemas.microsoft.com/office/powerpoint/2010/main" val="4019549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Activities </a:t>
            </a:r>
            <a:r>
              <a:rPr lang="en-US" dirty="0"/>
              <a:t>Smartboard</a:t>
            </a:r>
            <a:endParaRPr lang="en-US" dirty="0"/>
          </a:p>
        </p:txBody>
      </p:sp>
      <p:pic>
        <p:nvPicPr>
          <p:cNvPr id="4" name="OmgYLWSueaE"/>
          <p:cNvPicPr>
            <a:picLocks noGrp="1" noRot="1" noChangeAspect="1"/>
          </p:cNvPicPr>
          <p:nvPr>
            <p:ph idx="1"/>
            <a:videoFile r:link="rId1"/>
          </p:nvPr>
        </p:nvPicPr>
        <p:blipFill>
          <a:blip r:embed="rId3"/>
          <a:stretch>
            <a:fillRect/>
          </a:stretch>
        </p:blipFill>
        <p:spPr>
          <a:xfrm>
            <a:off x="2950234" y="2071165"/>
            <a:ext cx="6469811" cy="3639269"/>
          </a:xfrm>
          <a:prstGeom prst="rect">
            <a:avLst/>
          </a:prstGeom>
        </p:spPr>
      </p:pic>
    </p:spTree>
    <p:extLst>
      <p:ext uri="{BB962C8B-B14F-4D97-AF65-F5344CB8AC3E}">
        <p14:creationId xmlns:p14="http://schemas.microsoft.com/office/powerpoint/2010/main" val="3289308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Activities </a:t>
            </a:r>
            <a:r>
              <a:rPr lang="en-US" dirty="0"/>
              <a:t>Dual Monitors</a:t>
            </a:r>
            <a:endParaRPr lang="en-US" dirty="0"/>
          </a:p>
        </p:txBody>
      </p:sp>
      <p:pic>
        <p:nvPicPr>
          <p:cNvPr id="4" name="ueJoPgeqSYM"/>
          <p:cNvPicPr>
            <a:picLocks noGrp="1" noRot="1" noChangeAspect="1"/>
          </p:cNvPicPr>
          <p:nvPr>
            <p:ph idx="1"/>
            <a:videoFile r:link="rId1"/>
          </p:nvPr>
        </p:nvPicPr>
        <p:blipFill>
          <a:blip r:embed="rId3"/>
          <a:stretch>
            <a:fillRect/>
          </a:stretch>
        </p:blipFill>
        <p:spPr>
          <a:xfrm>
            <a:off x="3063786" y="2174934"/>
            <a:ext cx="6347124" cy="3570258"/>
          </a:xfrm>
          <a:prstGeom prst="rect">
            <a:avLst/>
          </a:prstGeom>
        </p:spPr>
      </p:pic>
    </p:spTree>
    <p:extLst>
      <p:ext uri="{BB962C8B-B14F-4D97-AF65-F5344CB8AC3E}">
        <p14:creationId xmlns:p14="http://schemas.microsoft.com/office/powerpoint/2010/main" val="405092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Activities PCWorld</a:t>
            </a:r>
            <a:endParaRPr lang="en-US" dirty="0"/>
          </a:p>
        </p:txBody>
      </p:sp>
      <p:sp>
        <p:nvSpPr>
          <p:cNvPr id="3" name="Content Placeholder 2"/>
          <p:cNvSpPr>
            <a:spLocks noGrp="1"/>
          </p:cNvSpPr>
          <p:nvPr>
            <p:ph idx="1"/>
          </p:nvPr>
        </p:nvSpPr>
        <p:spPr/>
        <p:txBody>
          <a:bodyPr>
            <a:normAutofit/>
          </a:bodyPr>
          <a:lstStyle/>
          <a:p>
            <a:r>
              <a:rPr lang="en-US" sz="6600" dirty="0" smtClean="0">
                <a:hlinkClick r:id="rId2"/>
              </a:rPr>
              <a:t>PCWorld Link</a:t>
            </a:r>
            <a:endParaRPr lang="en-US" sz="6600" dirty="0"/>
          </a:p>
        </p:txBody>
      </p:sp>
    </p:spTree>
    <p:extLst>
      <p:ext uri="{BB962C8B-B14F-4D97-AF65-F5344CB8AC3E}">
        <p14:creationId xmlns:p14="http://schemas.microsoft.com/office/powerpoint/2010/main" val="173246144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TotalTime>
  <Words>622</Words>
  <Application>Microsoft Office PowerPoint</Application>
  <PresentationFormat>Widescreen</PresentationFormat>
  <Paragraphs>124</Paragraphs>
  <Slides>17</Slides>
  <Notes>0</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Retrospect</vt:lpstr>
      <vt:lpstr>Chaparral High School Student Tech Committee Plan </vt:lpstr>
      <vt:lpstr>Goals</vt:lpstr>
      <vt:lpstr>Objectives</vt:lpstr>
      <vt:lpstr>Ideas of Success</vt:lpstr>
      <vt:lpstr>Activities</vt:lpstr>
      <vt:lpstr>Activities Computer - Projector</vt:lpstr>
      <vt:lpstr>Activities Smartboard</vt:lpstr>
      <vt:lpstr>Activities Dual Monitors</vt:lpstr>
      <vt:lpstr>Activities PCWorld</vt:lpstr>
      <vt:lpstr>Activities – Maintenance </vt:lpstr>
      <vt:lpstr>Activities – Top 100 Websites</vt:lpstr>
      <vt:lpstr>Activities – Landmark </vt:lpstr>
      <vt:lpstr>Activities – Best History Websites</vt:lpstr>
      <vt:lpstr>Standards</vt:lpstr>
      <vt:lpstr>Standards cont.</vt:lpstr>
      <vt:lpstr>Evaluation</vt:lpstr>
      <vt:lpstr>Rubric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Chaparral High School Student Tech Committee Plan</dc:title>
  <dc:creator>Microsoft account</dc:creator>
  <cp:lastModifiedBy>Microsoft account</cp:lastModifiedBy>
  <cp:revision>2</cp:revision>
  <dcterms:created xsi:type="dcterms:W3CDTF">2015-08-17T20:27:41Z</dcterms:created>
  <dcterms:modified xsi:type="dcterms:W3CDTF">2015-08-17T20:42:39Z</dcterms:modified>
</cp:coreProperties>
</file>